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276" r:id="rId9"/>
    <p:sldId id="291" r:id="rId10"/>
    <p:sldId id="277" r:id="rId11"/>
    <p:sldId id="278" r:id="rId12"/>
    <p:sldId id="257" r:id="rId13"/>
    <p:sldId id="292" r:id="rId14"/>
    <p:sldId id="293" r:id="rId15"/>
    <p:sldId id="258" r:id="rId16"/>
    <p:sldId id="294" r:id="rId17"/>
    <p:sldId id="279" r:id="rId18"/>
    <p:sldId id="259" r:id="rId19"/>
    <p:sldId id="280" r:id="rId20"/>
    <p:sldId id="317" r:id="rId21"/>
    <p:sldId id="318" r:id="rId22"/>
    <p:sldId id="281" r:id="rId23"/>
    <p:sldId id="319" r:id="rId24"/>
    <p:sldId id="295" r:id="rId25"/>
    <p:sldId id="296" r:id="rId26"/>
    <p:sldId id="297" r:id="rId27"/>
    <p:sldId id="260" r:id="rId28"/>
    <p:sldId id="320" r:id="rId29"/>
    <p:sldId id="283" r:id="rId30"/>
    <p:sldId id="310" r:id="rId31"/>
    <p:sldId id="282" r:id="rId32"/>
    <p:sldId id="298" r:id="rId33"/>
    <p:sldId id="299" r:id="rId34"/>
    <p:sldId id="300" r:id="rId35"/>
    <p:sldId id="301" r:id="rId36"/>
    <p:sldId id="309" r:id="rId37"/>
    <p:sldId id="302" r:id="rId38"/>
    <p:sldId id="303" r:id="rId39"/>
    <p:sldId id="304" r:id="rId40"/>
    <p:sldId id="305" r:id="rId41"/>
    <p:sldId id="290" r:id="rId42"/>
    <p:sldId id="261" r:id="rId43"/>
    <p:sldId id="306" r:id="rId44"/>
    <p:sldId id="307" r:id="rId45"/>
    <p:sldId id="308" r:id="rId4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69" d="100"/>
          <a:sy n="69" d="100"/>
        </p:scale>
        <p:origin x="-3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%20(&#1040;&#1074;&#1090;&#1086;&#1089;&#1086;&#1093;&#1088;&#1072;&#1085;&#1077;&#1085;&#1085;&#1099;&#1081;)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3,4%20&#1076;&#1074;&#1091;&#1084;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AppData\Roaming\Microsoft\Excel\&#1073;&#1110;&#1073;&#1083;&#1110;&#1086;&#1090;&#1077;&#1082;&#1072;_&#1086;&#1076;&#1084;&#1077;&#1088;&#1080;%20(version%201)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AppData\Roaming\Microsoft\Excel\&#1073;&#1110;&#1073;&#1083;&#1110;&#1086;&#1090;&#1077;&#1082;&#1072;_&#1086;&#1076;&#1084;&#1077;&#1088;&#1080;%20(version%201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%20(&#1040;&#1074;&#1090;&#1086;&#1089;&#1086;&#1093;&#1088;&#1072;&#1085;&#1077;&#1085;&#1085;&#1099;&#1081;)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89;&#1090;&#1072;&#1078;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AppData\Roaming\Microsoft\Excel\&#1073;&#1110;&#1073;&#1083;&#1110;&#1086;&#1090;&#1077;&#1082;&#1072;_&#1086;&#1076;&#1084;&#1077;&#1088;&#1080;%20(version%201)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%20(&#1040;&#1074;&#1090;&#1086;&#1089;&#1086;&#1093;&#1088;&#1072;&#1085;&#1077;&#1085;&#1085;&#1099;&#1081;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%20(&#1040;&#1074;&#1090;&#1086;&#1089;&#1086;&#1093;&#1088;&#1072;&#1085;&#1077;&#1085;&#1085;&#1099;&#1081;)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82;&#1086;&#1085;&#1090;&#1077;&#1085;&#1090;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AppData\Roaming\Microsoft\Excel\&#1073;&#1110;&#1073;&#1083;&#1110;&#1086;&#1090;&#1077;&#1082;&#1072;_&#1086;&#1076;&#1084;&#1077;&#1088;&#1080;%20(version%201)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12%20&#1076;&#1074;&#1091;&#1084;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82;&#1086;&#1085;&#1090;&#1077;&#1085;&#1090;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%20(&#1040;&#1074;&#1090;&#1086;&#1089;&#1086;&#1093;&#1088;&#1072;&#1085;&#1077;&#1085;&#1085;&#1099;&#1081;)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13%20&#1076;&#1074;&#1091;&#1084;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13%20&#1076;&#1074;&#1091;&#1084;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13%20&#1076;&#1074;&#1091;&#1084;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%20(&#1040;&#1074;&#1090;&#1086;&#1089;&#1086;&#1093;&#1088;&#1072;&#1085;&#1077;&#1085;&#1085;&#1099;&#1081;)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%20(&#1040;&#1074;&#1090;&#1086;&#1089;&#1086;&#1093;&#1088;&#1072;&#1085;&#1077;&#1085;&#1085;&#1099;&#1081;)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%20(&#1040;&#1074;&#1090;&#1086;&#1089;&#1086;&#1093;&#1088;&#1072;&#1085;&#1077;&#1085;&#1085;&#1099;&#1081;)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%20(&#1040;&#1074;&#1090;&#1086;&#1089;&#1086;&#1093;&#1088;&#1072;&#1085;&#1077;&#1085;&#1085;&#1099;&#1081;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%20(&#1040;&#1074;&#1090;&#1086;&#1089;&#1086;&#1093;&#1088;&#1072;&#1085;&#1077;&#1085;&#1085;&#1099;&#1081;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%20(&#1040;&#1074;&#1090;&#1086;&#1089;&#1086;&#1093;&#1088;&#1072;&#1085;&#1077;&#1085;&#1085;&#1099;&#1081;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3,4%20&#1076;&#1074;&#1091;&#1084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73;&#1110;&#1073;&#1083;&#1110;&#1086;&#1090;&#1077;&#1082;&#1072;_&#1086;&#1076;&#1084;&#1077;&#1088;&#1080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8739688324965"/>
          <c:y val="0.24107142857142863"/>
          <c:w val="0.62908606236997244"/>
          <c:h val="0.70833333333333348"/>
        </c:manualLayout>
      </c:layout>
      <c:pieChart>
        <c:varyColors val="1"/>
        <c:ser>
          <c:idx val="0"/>
          <c:order val="0"/>
          <c:spPr>
            <a:solidFill>
              <a:schemeClr val="tx1">
                <a:lumMod val="65000"/>
                <a:lumOff val="35000"/>
              </a:schemeClr>
            </a:solidFill>
            <a:effectLst/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effectLst/>
            </c:spPr>
          </c:dPt>
          <c:dPt>
            <c:idx val="1"/>
            <c:bubble3D val="0"/>
            <c:explosion val="8"/>
            <c:spPr>
              <a:solidFill>
                <a:schemeClr val="accent1">
                  <a:lumMod val="50000"/>
                </a:schemeClr>
              </a:solidFill>
              <a:effectLst/>
            </c:spPr>
          </c:dPt>
          <c:cat>
            <c:strRef>
              <c:f>Sheet1!$B$177:$B$178</c:f>
              <c:strCache>
                <c:ptCount val="2"/>
                <c:pt idx="0">
                  <c:v>чоловіча</c:v>
                </c:pt>
                <c:pt idx="1">
                  <c:v>жіноча</c:v>
                </c:pt>
              </c:strCache>
            </c:strRef>
          </c:cat>
          <c:val>
            <c:numRef>
              <c:f>Sheet1!$C$177:$C$178</c:f>
              <c:numCache>
                <c:formatCode>####.0</c:formatCode>
                <c:ptCount val="2"/>
                <c:pt idx="0">
                  <c:v>48</c:v>
                </c:pt>
                <c:pt idx="1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3"/>
      </c:pieChart>
    </c:plotArea>
    <c:plotVisOnly val="1"/>
    <c:dispBlanksAs val="zero"/>
    <c:showDLblsOverMax val="0"/>
  </c:chart>
  <c:spPr>
    <a:ln w="38100">
      <a:solidFill>
        <a:schemeClr val="tx2"/>
      </a:solidFill>
    </a:ln>
    <a:effectLst/>
  </c:sp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 w="25400">
              <a:solidFill>
                <a:schemeClr val="accent1"/>
              </a:solidFill>
            </a:ln>
          </c:spPr>
          <c:invertIfNegative val="0"/>
          <c:dPt>
            <c:idx val="4"/>
            <c:invertIfNegative val="0"/>
            <c:bubble3D val="0"/>
            <c:spPr>
              <a:noFill/>
              <a:ln w="25400">
                <a:solidFill>
                  <a:srgbClr val="C00000"/>
                </a:solidFill>
              </a:ln>
            </c:spPr>
          </c:dPt>
          <c:dPt>
            <c:idx val="5"/>
            <c:invertIfNegative val="0"/>
            <c:bubble3D val="0"/>
            <c:spPr>
              <a:noFill/>
              <a:ln w="25400">
                <a:solidFill>
                  <a:srgbClr val="C00000"/>
                </a:solidFill>
              </a:ln>
            </c:spPr>
          </c:dPt>
          <c:dPt>
            <c:idx val="6"/>
            <c:invertIfNegative val="0"/>
            <c:bubble3D val="0"/>
            <c:spPr>
              <a:noFill/>
              <a:ln w="25400">
                <a:solidFill>
                  <a:srgbClr val="C00000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Sheet1!$B$595:$B$601</c:f>
              <c:strCache>
                <c:ptCount val="7"/>
                <c:pt idx="0">
                  <c:v>Відсутність державної сертифікації</c:v>
                </c:pt>
                <c:pt idx="1">
                  <c:v>Відсутність сформованих аналітичних навичок</c:v>
                </c:pt>
                <c:pt idx="2">
                  <c:v>Низький професіоналізм викладачів</c:v>
                </c:pt>
                <c:pt idx="3">
                  <c:v>Отримані компетентності не відповідають вимогам сучасного ринку праці</c:v>
                </c:pt>
                <c:pt idx="4">
                  <c:v> Рівень матеріально-технічної бази закладу не відповідає сучасним вимогам</c:v>
                </c:pt>
                <c:pt idx="5">
                  <c:v>Незатребуваність отриманої спеціальністі в місті</c:v>
                </c:pt>
                <c:pt idx="6">
                  <c:v>Низький рівень практичної підготовки</c:v>
                </c:pt>
              </c:strCache>
            </c:strRef>
          </c:cat>
          <c:val>
            <c:numRef>
              <c:f>Sheet1!$C$595:$C$601</c:f>
              <c:numCache>
                <c:formatCode>####.0</c:formatCode>
                <c:ptCount val="7"/>
                <c:pt idx="0">
                  <c:v>1.8581081081081081</c:v>
                </c:pt>
                <c:pt idx="1">
                  <c:v>10.472972972972974</c:v>
                </c:pt>
                <c:pt idx="2">
                  <c:v>14.189189189189189</c:v>
                </c:pt>
                <c:pt idx="3">
                  <c:v>18.75</c:v>
                </c:pt>
                <c:pt idx="4">
                  <c:v>25.675675675675677</c:v>
                </c:pt>
                <c:pt idx="5">
                  <c:v>28.040540540540533</c:v>
                </c:pt>
                <c:pt idx="6">
                  <c:v>31.25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294976"/>
        <c:axId val="119304960"/>
      </c:barChart>
      <c:catAx>
        <c:axId val="11929497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ru-RU"/>
          </a:p>
        </c:txPr>
        <c:crossAx val="119304960"/>
        <c:crosses val="autoZero"/>
        <c:auto val="1"/>
        <c:lblAlgn val="ctr"/>
        <c:lblOffset val="100"/>
        <c:noMultiLvlLbl val="0"/>
      </c:catAx>
      <c:valAx>
        <c:axId val="119304960"/>
        <c:scaling>
          <c:orientation val="minMax"/>
        </c:scaling>
        <c:delete val="1"/>
        <c:axPos val="b"/>
        <c:numFmt formatCode="####.0" sourceLinked="1"/>
        <c:majorTickMark val="out"/>
        <c:minorTickMark val="none"/>
        <c:tickLblPos val="nextTo"/>
        <c:crossAx val="119294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Sheet1!$C$41</c:f>
              <c:strCache>
                <c:ptCount val="1"/>
                <c:pt idx="0">
                  <c:v>школа, гімназія, ліцей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25400">
              <a:solidFill>
                <a:schemeClr val="accent2">
                  <a:lumMod val="7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Sheet1!$B$42:$B$48</c:f>
              <c:strCache>
                <c:ptCount val="7"/>
                <c:pt idx="0">
                  <c:v> Низький рівень практичної підготовки</c:v>
                </c:pt>
                <c:pt idx="1">
                  <c:v>Низький професіоналізм викладачів</c:v>
                </c:pt>
                <c:pt idx="2">
                  <c:v>Отримані компетентності не відповідають вимогам сучасного ринку праці</c:v>
                </c:pt>
                <c:pt idx="3">
                  <c:v>Відсутність сформованих аналітичних навичок</c:v>
                </c:pt>
                <c:pt idx="4">
                  <c:v> Рівень матеріально-технічної бази закладу не відповідає сучасним вимогам</c:v>
                </c:pt>
                <c:pt idx="5">
                  <c:v>Незатребуваність отриманої спеціальністі в місті</c:v>
                </c:pt>
                <c:pt idx="6">
                  <c:v>Відсутність державної сертифікації</c:v>
                </c:pt>
              </c:strCache>
            </c:strRef>
          </c:cat>
          <c:val>
            <c:numRef>
              <c:f>Sheet1!$C$42:$C$48</c:f>
              <c:numCache>
                <c:formatCode>####.0</c:formatCode>
                <c:ptCount val="7"/>
                <c:pt idx="0">
                  <c:v>44.961240310077521</c:v>
                </c:pt>
                <c:pt idx="1">
                  <c:v>17.829457364341085</c:v>
                </c:pt>
                <c:pt idx="2">
                  <c:v>17.829457364341085</c:v>
                </c:pt>
                <c:pt idx="3">
                  <c:v>8.5271317829457338</c:v>
                </c:pt>
                <c:pt idx="4">
                  <c:v>24.806201550387595</c:v>
                </c:pt>
                <c:pt idx="5">
                  <c:v>23.255813953488371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Sheet1!$D$41</c:f>
              <c:strCache>
                <c:ptCount val="1"/>
                <c:pt idx="0">
                  <c:v>технікум, коледж 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bg2">
                  <a:lumMod val="5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accent2">
                    <a:lumMod val="75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sz="12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Sheet1!$B$42:$B$48</c:f>
              <c:strCache>
                <c:ptCount val="7"/>
                <c:pt idx="0">
                  <c:v> Низький рівень практичної підготовки</c:v>
                </c:pt>
                <c:pt idx="1">
                  <c:v>Низький професіоналізм викладачів</c:v>
                </c:pt>
                <c:pt idx="2">
                  <c:v>Отримані компетентності не відповідають вимогам сучасного ринку праці</c:v>
                </c:pt>
                <c:pt idx="3">
                  <c:v>Відсутність сформованих аналітичних навичок</c:v>
                </c:pt>
                <c:pt idx="4">
                  <c:v> Рівень матеріально-технічної бази закладу не відповідає сучасним вимогам</c:v>
                </c:pt>
                <c:pt idx="5">
                  <c:v>Незатребуваність отриманої спеціальністі в місті</c:v>
                </c:pt>
                <c:pt idx="6">
                  <c:v>Відсутність державної сертифікації</c:v>
                </c:pt>
              </c:strCache>
            </c:strRef>
          </c:cat>
          <c:val>
            <c:numRef>
              <c:f>Sheet1!$D$42:$D$48</c:f>
              <c:numCache>
                <c:formatCode>####.0</c:formatCode>
                <c:ptCount val="7"/>
                <c:pt idx="0">
                  <c:v>21.925133689839569</c:v>
                </c:pt>
                <c:pt idx="1">
                  <c:v>16.042780748663098</c:v>
                </c:pt>
                <c:pt idx="2">
                  <c:v>22.994652406417114</c:v>
                </c:pt>
                <c:pt idx="3">
                  <c:v>12.299465240641712</c:v>
                </c:pt>
                <c:pt idx="4">
                  <c:v>20.855614973262028</c:v>
                </c:pt>
                <c:pt idx="5">
                  <c:v>25.668449197860959</c:v>
                </c:pt>
                <c:pt idx="6">
                  <c:v>3.2085561497326207</c:v>
                </c:pt>
              </c:numCache>
            </c:numRef>
          </c:val>
        </c:ser>
        <c:ser>
          <c:idx val="2"/>
          <c:order val="2"/>
          <c:tx>
            <c:strRef>
              <c:f>Sheet1!$E$41</c:f>
              <c:strCache>
                <c:ptCount val="1"/>
                <c:pt idx="0">
                  <c:v>ліцей, училище 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25400">
                <a:solidFill>
                  <a:schemeClr val="accent1">
                    <a:lumMod val="60000"/>
                    <a:lumOff val="40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sz="12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Sheet1!$B$42:$B$48</c:f>
              <c:strCache>
                <c:ptCount val="7"/>
                <c:pt idx="0">
                  <c:v> Низький рівень практичної підготовки</c:v>
                </c:pt>
                <c:pt idx="1">
                  <c:v>Низький професіоналізм викладачів</c:v>
                </c:pt>
                <c:pt idx="2">
                  <c:v>Отримані компетентності не відповідають вимогам сучасного ринку праці</c:v>
                </c:pt>
                <c:pt idx="3">
                  <c:v>Відсутність сформованих аналітичних навичок</c:v>
                </c:pt>
                <c:pt idx="4">
                  <c:v> Рівень матеріально-технічної бази закладу не відповідає сучасним вимогам</c:v>
                </c:pt>
                <c:pt idx="5">
                  <c:v>Незатребуваність отриманої спеціальністі в місті</c:v>
                </c:pt>
                <c:pt idx="6">
                  <c:v>Відсутність державної сертифікації</c:v>
                </c:pt>
              </c:strCache>
            </c:strRef>
          </c:cat>
          <c:val>
            <c:numRef>
              <c:f>Sheet1!$E$42:$E$48</c:f>
              <c:numCache>
                <c:formatCode>####.0</c:formatCode>
                <c:ptCount val="7"/>
                <c:pt idx="0">
                  <c:v>26.732673267326728</c:v>
                </c:pt>
                <c:pt idx="1">
                  <c:v>10.891089108910892</c:v>
                </c:pt>
                <c:pt idx="2">
                  <c:v>16.831683168316836</c:v>
                </c:pt>
                <c:pt idx="3">
                  <c:v>7.9207920792079207</c:v>
                </c:pt>
                <c:pt idx="4">
                  <c:v>32.673267326732663</c:v>
                </c:pt>
                <c:pt idx="5">
                  <c:v>28.712871287128714</c:v>
                </c:pt>
                <c:pt idx="6">
                  <c:v>2.9702970297029707</c:v>
                </c:pt>
              </c:numCache>
            </c:numRef>
          </c:val>
        </c:ser>
        <c:ser>
          <c:idx val="3"/>
          <c:order val="3"/>
          <c:tx>
            <c:strRef>
              <c:f>Sheet1!$F$41</c:f>
              <c:strCache>
                <c:ptCount val="1"/>
                <c:pt idx="0">
                  <c:v>ВНЗ</c:v>
                </c:pt>
              </c:strCache>
            </c:strRef>
          </c:tx>
          <c:spPr>
            <a:solidFill>
              <a:schemeClr val="tx2"/>
            </a:solidFill>
            <a:ln w="25400">
              <a:solidFill>
                <a:schemeClr val="tx2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 w="25400">
                <a:solidFill>
                  <a:schemeClr val="accent1">
                    <a:lumMod val="75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sz="12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Sheet1!$B$42:$B$48</c:f>
              <c:strCache>
                <c:ptCount val="7"/>
                <c:pt idx="0">
                  <c:v> Низький рівень практичної підготовки</c:v>
                </c:pt>
                <c:pt idx="1">
                  <c:v>Низький професіоналізм викладачів</c:v>
                </c:pt>
                <c:pt idx="2">
                  <c:v>Отримані компетентності не відповідають вимогам сучасного ринку праці</c:v>
                </c:pt>
                <c:pt idx="3">
                  <c:v>Відсутність сформованих аналітичних навичок</c:v>
                </c:pt>
                <c:pt idx="4">
                  <c:v> Рівень матеріально-технічної бази закладу не відповідає сучасним вимогам</c:v>
                </c:pt>
                <c:pt idx="5">
                  <c:v>Незатребуваність отриманої спеціальністі в місті</c:v>
                </c:pt>
                <c:pt idx="6">
                  <c:v>Відсутність державної сертифікації</c:v>
                </c:pt>
              </c:strCache>
            </c:strRef>
          </c:cat>
          <c:val>
            <c:numRef>
              <c:f>Sheet1!$F$42:$F$48</c:f>
              <c:numCache>
                <c:formatCode>####.0</c:formatCode>
                <c:ptCount val="7"/>
                <c:pt idx="0">
                  <c:v>32.317073170731703</c:v>
                </c:pt>
                <c:pt idx="1">
                  <c:v>12.195121951219511</c:v>
                </c:pt>
                <c:pt idx="2">
                  <c:v>16.463414634146336</c:v>
                </c:pt>
                <c:pt idx="3">
                  <c:v>10.365853658536587</c:v>
                </c:pt>
                <c:pt idx="4">
                  <c:v>27.439024390243897</c:v>
                </c:pt>
                <c:pt idx="5">
                  <c:v>34.146341463414622</c:v>
                </c:pt>
                <c:pt idx="6">
                  <c:v>1.2195121951219512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8"/>
        <c:overlap val="-78"/>
        <c:axId val="119373184"/>
        <c:axId val="119374976"/>
      </c:barChart>
      <c:catAx>
        <c:axId val="119373184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ru-RU"/>
          </a:p>
        </c:txPr>
        <c:crossAx val="119374976"/>
        <c:crosses val="autoZero"/>
        <c:auto val="1"/>
        <c:lblAlgn val="ctr"/>
        <c:lblOffset val="100"/>
        <c:noMultiLvlLbl val="0"/>
      </c:catAx>
      <c:valAx>
        <c:axId val="119374976"/>
        <c:scaling>
          <c:orientation val="minMax"/>
        </c:scaling>
        <c:delete val="1"/>
        <c:axPos val="t"/>
        <c:numFmt formatCode="####.0" sourceLinked="1"/>
        <c:majorTickMark val="out"/>
        <c:minorTickMark val="none"/>
        <c:tickLblPos val="nextTo"/>
        <c:crossAx val="119373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99048866157564"/>
          <c:y val="8.5084897717005933E-2"/>
          <c:w val="0.17924446697947835"/>
          <c:h val="0.27898390140608725"/>
        </c:manualLayout>
      </c:layout>
      <c:overlay val="0"/>
      <c:txPr>
        <a:bodyPr/>
        <a:lstStyle/>
        <a:p>
          <a:pPr>
            <a:defRPr sz="1200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 w="31750">
              <a:solidFill>
                <a:schemeClr val="accent1"/>
              </a:solidFill>
            </a:ln>
          </c:spPr>
          <c:invertIfNegative val="0"/>
          <c:dPt>
            <c:idx val="0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Sheet1!$B$681:$B$691</c:f>
              <c:strCache>
                <c:ptCount val="11"/>
                <c:pt idx="0">
                  <c:v>Протягом останніх 2-х років ніде не навчався (не навчалася)</c:v>
                </c:pt>
                <c:pt idx="1">
                  <c:v>Професійні конференції, семінари, тренінги</c:v>
                </c:pt>
                <c:pt idx="2">
                  <c:v>Програми / курси підвищення кваліфікації</c:v>
                </c:pt>
                <c:pt idx="3">
                  <c:v>Навчання на робочому місці в формі наставництва</c:v>
                </c:pt>
                <c:pt idx="4">
                  <c:v>Стажування</c:v>
                </c:pt>
                <c:pt idx="5">
                  <c:v>Одноразові професійні лекції, конференції, семінари, тренінги, наради з обміну досвідом, літні школи</c:v>
                </c:pt>
                <c:pt idx="6">
                  <c:v>Курси цільового призначення</c:v>
                </c:pt>
                <c:pt idx="7">
                  <c:v>Курси по навчанню будь-яким аматорським заняттям, не пов’язаним з Вашою роботою (мовні курси, бухгалтерські курси, комп’ютерні</c:v>
                </c:pt>
                <c:pt idx="8">
                  <c:v> Курси навчання керуванню транспортними засобами різних категорій</c:v>
                </c:pt>
                <c:pt idx="9">
                  <c:v>Програми професійної перепідготовки, курси для отримання нової професії</c:v>
                </c:pt>
                <c:pt idx="10">
                  <c:v>Приватні уроки з викладачем, інструктором</c:v>
                </c:pt>
              </c:strCache>
            </c:strRef>
          </c:cat>
          <c:val>
            <c:numRef>
              <c:f>Sheet1!$C$681:$C$691</c:f>
              <c:numCache>
                <c:formatCode>####.0</c:formatCode>
                <c:ptCount val="11"/>
                <c:pt idx="0">
                  <c:v>39.504132231404967</c:v>
                </c:pt>
                <c:pt idx="1">
                  <c:v>12.066115702479339</c:v>
                </c:pt>
                <c:pt idx="2">
                  <c:v>10.413223140495866</c:v>
                </c:pt>
                <c:pt idx="3">
                  <c:v>9.2561983471074374</c:v>
                </c:pt>
                <c:pt idx="4">
                  <c:v>8.2644628099173545</c:v>
                </c:pt>
                <c:pt idx="5">
                  <c:v>7.438016528925619</c:v>
                </c:pt>
                <c:pt idx="6">
                  <c:v>7.107438016528925</c:v>
                </c:pt>
                <c:pt idx="7">
                  <c:v>6.9421487603305794</c:v>
                </c:pt>
                <c:pt idx="8">
                  <c:v>5.6198347107438016</c:v>
                </c:pt>
                <c:pt idx="9">
                  <c:v>5.6198347107438016</c:v>
                </c:pt>
                <c:pt idx="10">
                  <c:v>3.3057851239669418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212928"/>
        <c:axId val="121214464"/>
      </c:barChart>
      <c:catAx>
        <c:axId val="12121292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ru-RU"/>
          </a:p>
        </c:txPr>
        <c:crossAx val="121214464"/>
        <c:crosses val="autoZero"/>
        <c:auto val="1"/>
        <c:lblAlgn val="ctr"/>
        <c:lblOffset val="100"/>
        <c:noMultiLvlLbl val="0"/>
      </c:catAx>
      <c:valAx>
        <c:axId val="121214464"/>
        <c:scaling>
          <c:orientation val="minMax"/>
        </c:scaling>
        <c:delete val="1"/>
        <c:axPos val="t"/>
        <c:numFmt formatCode="####.0" sourceLinked="1"/>
        <c:majorTickMark val="out"/>
        <c:minorTickMark val="none"/>
        <c:tickLblPos val="nextTo"/>
        <c:crossAx val="121212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 w="31750">
              <a:solidFill>
                <a:schemeClr val="accent1"/>
              </a:solidFill>
            </a:ln>
          </c:spPr>
          <c:invertIfNegative val="0"/>
          <c:dPt>
            <c:idx val="2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Pt>
            <c:idx val="5"/>
            <c:invertIfNegative val="0"/>
            <c:bubble3D val="0"/>
            <c:spPr>
              <a:noFill/>
              <a:ln w="31750">
                <a:solidFill>
                  <a:schemeClr val="bg2">
                    <a:lumMod val="50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sz="16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Sheet1!$B$707:$B$712</c:f>
              <c:strCache>
                <c:ptCount val="6"/>
                <c:pt idx="0">
                  <c:v> Інше</c:v>
                </c:pt>
                <c:pt idx="1">
                  <c:v>Я віддаю перевагу державним (формальним) закладам освіти (ВНЗ, курси підвищення кваліфікації тощо)</c:v>
                </c:pt>
                <c:pt idx="2">
                  <c:v> Не знаю про такі можливості</c:v>
                </c:pt>
                <c:pt idx="3">
                  <c:v>Тренінги занадто дорого коштують</c:v>
                </c:pt>
                <c:pt idx="4">
                  <c:v>Мені це нецікаво</c:v>
                </c:pt>
                <c:pt idx="5">
                  <c:v>Немає на це часу</c:v>
                </c:pt>
              </c:strCache>
            </c:strRef>
          </c:cat>
          <c:val>
            <c:numRef>
              <c:f>Sheet1!$C$707:$C$712</c:f>
              <c:numCache>
                <c:formatCode>####.0</c:formatCode>
                <c:ptCount val="6"/>
                <c:pt idx="0">
                  <c:v>5.3691275167785228</c:v>
                </c:pt>
                <c:pt idx="1">
                  <c:v>11.409395973154362</c:v>
                </c:pt>
                <c:pt idx="2">
                  <c:v>15.659955257270695</c:v>
                </c:pt>
                <c:pt idx="3">
                  <c:v>16.554809843400452</c:v>
                </c:pt>
                <c:pt idx="4">
                  <c:v>18.791946308724828</c:v>
                </c:pt>
                <c:pt idx="5">
                  <c:v>36.68903803131991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266176"/>
        <c:axId val="121267712"/>
      </c:barChart>
      <c:catAx>
        <c:axId val="12126617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 Narrow" pitchFamily="34" charset="0"/>
              </a:defRPr>
            </a:pPr>
            <a:endParaRPr lang="ru-RU"/>
          </a:p>
        </c:txPr>
        <c:crossAx val="121267712"/>
        <c:crosses val="autoZero"/>
        <c:auto val="1"/>
        <c:lblAlgn val="ctr"/>
        <c:lblOffset val="100"/>
        <c:noMultiLvlLbl val="0"/>
      </c:catAx>
      <c:valAx>
        <c:axId val="121267712"/>
        <c:scaling>
          <c:orientation val="minMax"/>
        </c:scaling>
        <c:delete val="1"/>
        <c:axPos val="b"/>
        <c:numFmt formatCode="####.0" sourceLinked="1"/>
        <c:majorTickMark val="out"/>
        <c:minorTickMark val="none"/>
        <c:tickLblPos val="nextTo"/>
        <c:crossAx val="121266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 w="38100">
              <a:solidFill>
                <a:schemeClr val="accent1"/>
              </a:solidFill>
            </a:ln>
          </c:spPr>
          <c:invertIfNegative val="0"/>
          <c:dPt>
            <c:idx val="7"/>
            <c:invertIfNegative val="0"/>
            <c:bubble3D val="0"/>
            <c:spPr>
              <a:noFill/>
              <a:ln w="38100">
                <a:solidFill>
                  <a:srgbClr val="C00000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Sheet1!$B$666:$B$673</c:f>
              <c:strCache>
                <c:ptCount val="8"/>
                <c:pt idx="0">
                  <c:v>Отримав(ла) запрошення поштою</c:v>
                </c:pt>
                <c:pt idx="1">
                  <c:v>Отримав(ла) інформацію електронною поштою</c:v>
                </c:pt>
                <c:pt idx="2">
                  <c:v>Із оголошення в газеті, на телебаченні, радіо</c:v>
                </c:pt>
                <c:pt idx="3">
                  <c:v>Шукав(ла) цілеспрямовано інформацію в Інтернеті</c:v>
                </c:pt>
                <c:pt idx="4">
                  <c:v>З соціальних мереж</c:v>
                </c:pt>
                <c:pt idx="5">
                  <c:v>Через електронні ЗМІ</c:v>
                </c:pt>
                <c:pt idx="6">
                  <c:v>Порадили знайомі</c:v>
                </c:pt>
                <c:pt idx="7">
                  <c:v> Мене направили на навчання з місця роботи/навчання</c:v>
                </c:pt>
              </c:strCache>
            </c:strRef>
          </c:cat>
          <c:val>
            <c:numRef>
              <c:f>Sheet1!$C$666:$C$673</c:f>
              <c:numCache>
                <c:formatCode>####.0</c:formatCode>
                <c:ptCount val="8"/>
                <c:pt idx="0">
                  <c:v>4.5130641330166279</c:v>
                </c:pt>
                <c:pt idx="1">
                  <c:v>8.3135391923990518</c:v>
                </c:pt>
                <c:pt idx="2">
                  <c:v>9.9762470308788593</c:v>
                </c:pt>
                <c:pt idx="3">
                  <c:v>11.163895486935868</c:v>
                </c:pt>
                <c:pt idx="4">
                  <c:v>15.676959619952497</c:v>
                </c:pt>
                <c:pt idx="5">
                  <c:v>15.914489311163898</c:v>
                </c:pt>
                <c:pt idx="6">
                  <c:v>19.239904988123516</c:v>
                </c:pt>
                <c:pt idx="7">
                  <c:v>26.84085510688837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320192"/>
        <c:axId val="121321728"/>
      </c:barChart>
      <c:catAx>
        <c:axId val="1213201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ru-RU"/>
          </a:p>
        </c:txPr>
        <c:crossAx val="121321728"/>
        <c:crosses val="autoZero"/>
        <c:auto val="1"/>
        <c:lblAlgn val="ctr"/>
        <c:lblOffset val="100"/>
        <c:noMultiLvlLbl val="0"/>
      </c:catAx>
      <c:valAx>
        <c:axId val="121321728"/>
        <c:scaling>
          <c:orientation val="minMax"/>
        </c:scaling>
        <c:delete val="1"/>
        <c:axPos val="b"/>
        <c:numFmt formatCode="####.0" sourceLinked="1"/>
        <c:majorTickMark val="out"/>
        <c:minorTickMark val="none"/>
        <c:tickLblPos val="nextTo"/>
        <c:crossAx val="121320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 w="31750">
              <a:solidFill>
                <a:schemeClr val="accent1"/>
              </a:solidFill>
            </a:ln>
          </c:spPr>
          <c:invertIfNegative val="0"/>
          <c:dPt>
            <c:idx val="10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Pt>
            <c:idx val="11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Pt>
            <c:idx val="12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Pt>
            <c:idx val="13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Pt>
            <c:idx val="14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Sheet1!$B$689:$B$703</c:f>
              <c:strCache>
                <c:ptCount val="15"/>
                <c:pt idx="0">
                  <c:v>  Інше </c:v>
                </c:pt>
                <c:pt idx="1">
                  <c:v>  Самоосвіта за освітніми підкастами або он-лайн-додатків для мобільних телефонів, планшетів (курси, лекції, майстер-класи з пошуку інформації)</c:v>
                </c:pt>
                <c:pt idx="2">
                  <c:v>Відвідування публічних лекцій, семінарів, виступів в парках, музеях</c:v>
                </c:pt>
                <c:pt idx="3">
                  <c:v> Екскурсії в музеях, історичними, природними і промисловими об’єктам</c:v>
                </c:pt>
                <c:pt idx="4">
                  <c:v>Он-лайн-трансляції лекцій / виступів, вебінари</c:v>
                </c:pt>
                <c:pt idx="5">
                  <c:v> Навчання з використанням аудіо- та відеозаписів</c:v>
                </c:pt>
                <c:pt idx="6">
                  <c:v>Отримання консультацій на тематичних форумах в Інтернеті</c:v>
                </c:pt>
                <c:pt idx="7">
                  <c:v> Освоєння корисних навичок (наприклад, роботі з комп’ютерними програмами, керування авто, шиття, в`язання) під керівництвом друзів, родичів</c:v>
                </c:pt>
                <c:pt idx="8">
                  <c:v> Відвідування освітніх та просвітницьких заходів в Центрах надання адміністративних послуг, бібліотеках</c:v>
                </c:pt>
                <c:pt idx="9">
                  <c:v>  Освоєння виробничих навичок на робочому місці (самостійно або за участю колег, виключаючи наставництво</c:v>
                </c:pt>
                <c:pt idx="10">
                  <c:v>Відкриті майстер-класи, workshop</c:v>
                </c:pt>
                <c:pt idx="11">
                  <c:v>  Протягом останніх 2-х років не набував(ла) ніякі інші знання та уміння</c:v>
                </c:pt>
                <c:pt idx="12">
                  <c:v>Самоосвіта з використанням інших матеріалів, знайдених в Інтерн</c:v>
                </c:pt>
                <c:pt idx="13">
                  <c:v>Самоосвіта з використанням друкованих матеріалів (професійних книг, журналів та ін.)</c:v>
                </c:pt>
                <c:pt idx="14">
                  <c:v> Навчання з використанням комп’ютера, включаючи он-лайн навчанн</c:v>
                </c:pt>
              </c:strCache>
            </c:strRef>
          </c:cat>
          <c:val>
            <c:numRef>
              <c:f>Sheet1!$C$689:$C$703</c:f>
              <c:numCache>
                <c:formatCode>####.0</c:formatCode>
                <c:ptCount val="15"/>
                <c:pt idx="0">
                  <c:v>1.7152658662092624</c:v>
                </c:pt>
                <c:pt idx="1">
                  <c:v>5.3173241852487125</c:v>
                </c:pt>
                <c:pt idx="2">
                  <c:v>5.4888507718696404</c:v>
                </c:pt>
                <c:pt idx="3">
                  <c:v>7.0325900514579756</c:v>
                </c:pt>
                <c:pt idx="4">
                  <c:v>7.8902229845626088</c:v>
                </c:pt>
                <c:pt idx="5">
                  <c:v>8.4048027444253854</c:v>
                </c:pt>
                <c:pt idx="6">
                  <c:v>9.0909090909090935</c:v>
                </c:pt>
                <c:pt idx="7">
                  <c:v>9.0909090909090935</c:v>
                </c:pt>
                <c:pt idx="8">
                  <c:v>10.291595197255573</c:v>
                </c:pt>
                <c:pt idx="9">
                  <c:v>10.634648370497425</c:v>
                </c:pt>
                <c:pt idx="10">
                  <c:v>11.149228130360203</c:v>
                </c:pt>
                <c:pt idx="11">
                  <c:v>13.893653516295027</c:v>
                </c:pt>
                <c:pt idx="12">
                  <c:v>17.667238421955407</c:v>
                </c:pt>
                <c:pt idx="13">
                  <c:v>20.24013722126929</c:v>
                </c:pt>
                <c:pt idx="14">
                  <c:v>25.385934819897084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448320"/>
        <c:axId val="121449856"/>
      </c:barChart>
      <c:catAx>
        <c:axId val="1214483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Arial Narrow" pitchFamily="34" charset="0"/>
              </a:defRPr>
            </a:pPr>
            <a:endParaRPr lang="ru-RU"/>
          </a:p>
        </c:txPr>
        <c:crossAx val="121449856"/>
        <c:crosses val="autoZero"/>
        <c:auto val="1"/>
        <c:lblAlgn val="ctr"/>
        <c:lblOffset val="100"/>
        <c:noMultiLvlLbl val="0"/>
      </c:catAx>
      <c:valAx>
        <c:axId val="121449856"/>
        <c:scaling>
          <c:orientation val="minMax"/>
        </c:scaling>
        <c:delete val="1"/>
        <c:axPos val="b"/>
        <c:numFmt formatCode="####.0" sourceLinked="1"/>
        <c:majorTickMark val="out"/>
        <c:minorTickMark val="none"/>
        <c:tickLblPos val="nextTo"/>
        <c:crossAx val="121448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 w="38100">
              <a:solidFill>
                <a:schemeClr val="accent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 w="38100">
                <a:solidFill>
                  <a:schemeClr val="bg2">
                    <a:lumMod val="50000"/>
                  </a:schemeClr>
                </a:solidFill>
              </a:ln>
            </c:spPr>
          </c:dPt>
          <c:dPt>
            <c:idx val="3"/>
            <c:invertIfNegative val="0"/>
            <c:bubble3D val="0"/>
            <c:spPr>
              <a:noFill/>
              <a:ln w="38100">
                <a:solidFill>
                  <a:srgbClr val="C00000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Sheet1!$B$51:$B$54</c:f>
              <c:strCache>
                <c:ptCount val="4"/>
                <c:pt idx="0">
                  <c:v>Важко відповісти</c:v>
                </c:pt>
                <c:pt idx="1">
                  <c:v>Так, є бажання вчитися, але не знаю де</c:v>
                </c:pt>
                <c:pt idx="2">
                  <c:v>Немає такої потреби</c:v>
                </c:pt>
                <c:pt idx="3">
                  <c:v>Так, є бажання вчитися, і знаю де</c:v>
                </c:pt>
              </c:strCache>
            </c:strRef>
          </c:cat>
          <c:val>
            <c:numRef>
              <c:f>Sheet1!$C$51:$C$54</c:f>
              <c:numCache>
                <c:formatCode>####.0</c:formatCode>
                <c:ptCount val="4"/>
                <c:pt idx="0">
                  <c:v>22.459016393442624</c:v>
                </c:pt>
                <c:pt idx="1">
                  <c:v>24.262295081967206</c:v>
                </c:pt>
                <c:pt idx="2">
                  <c:v>24.426229508196716</c:v>
                </c:pt>
                <c:pt idx="3">
                  <c:v>27.540983606557376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390976"/>
        <c:axId val="121392512"/>
      </c:barChart>
      <c:catAx>
        <c:axId val="12139097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ru-RU"/>
          </a:p>
        </c:txPr>
        <c:crossAx val="121392512"/>
        <c:crosses val="autoZero"/>
        <c:auto val="1"/>
        <c:lblAlgn val="ctr"/>
        <c:lblOffset val="100"/>
        <c:noMultiLvlLbl val="0"/>
      </c:catAx>
      <c:valAx>
        <c:axId val="121392512"/>
        <c:scaling>
          <c:orientation val="minMax"/>
        </c:scaling>
        <c:delete val="1"/>
        <c:axPos val="b"/>
        <c:numFmt formatCode="####.0" sourceLinked="1"/>
        <c:majorTickMark val="out"/>
        <c:minorTickMark val="none"/>
        <c:tickLblPos val="nextTo"/>
        <c:crossAx val="121390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Sheet1!$B$16</c:f>
              <c:strCache>
                <c:ptCount val="1"/>
                <c:pt idx="0">
                  <c:v>Так, є бажання вчитися, але не знаю де</c:v>
                </c:pt>
              </c:strCache>
            </c:strRef>
          </c:tx>
          <c:spPr>
            <a:noFill/>
            <a:ln w="31750">
              <a:solidFill>
                <a:srgbClr val="C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Sheet1!$C$15:$G$15</c:f>
              <c:strCache>
                <c:ptCount val="5"/>
                <c:pt idx="0">
                  <c:v>до 5 років</c:v>
                </c:pt>
                <c:pt idx="1">
                  <c:v>до 10 років</c:v>
                </c:pt>
                <c:pt idx="2">
                  <c:v>від 10 до 20 років</c:v>
                </c:pt>
                <c:pt idx="3">
                  <c:v>від 20 до 30 років</c:v>
                </c:pt>
                <c:pt idx="4">
                  <c:v>понад 30 років</c:v>
                </c:pt>
              </c:strCache>
            </c:strRef>
          </c:cat>
          <c:val>
            <c:numRef>
              <c:f>Sheet1!$C$16:$G$16</c:f>
              <c:numCache>
                <c:formatCode>####.0</c:formatCode>
                <c:ptCount val="5"/>
                <c:pt idx="0">
                  <c:v>24.647887323943664</c:v>
                </c:pt>
                <c:pt idx="1">
                  <c:v>17.647058823529417</c:v>
                </c:pt>
                <c:pt idx="2">
                  <c:v>23.308270676691727</c:v>
                </c:pt>
                <c:pt idx="3">
                  <c:v>22.222222222222214</c:v>
                </c:pt>
                <c:pt idx="4">
                  <c:v>11.111111111111109</c:v>
                </c:pt>
              </c:numCache>
            </c:numRef>
          </c:val>
        </c:ser>
        <c:ser>
          <c:idx val="1"/>
          <c:order val="1"/>
          <c:tx>
            <c:strRef>
              <c:f>Sheet1!$B$17</c:f>
              <c:strCache>
                <c:ptCount val="1"/>
                <c:pt idx="0">
                  <c:v>Так, є бажання вчитися, і знаю де</c:v>
                </c:pt>
              </c:strCache>
            </c:strRef>
          </c:tx>
          <c:spPr>
            <a:noFill/>
            <a:ln w="31750">
              <a:solidFill>
                <a:srgbClr val="FF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Sheet1!$C$15:$G$15</c:f>
              <c:strCache>
                <c:ptCount val="5"/>
                <c:pt idx="0">
                  <c:v>до 5 років</c:v>
                </c:pt>
                <c:pt idx="1">
                  <c:v>до 10 років</c:v>
                </c:pt>
                <c:pt idx="2">
                  <c:v>від 10 до 20 років</c:v>
                </c:pt>
                <c:pt idx="3">
                  <c:v>від 20 до 30 років</c:v>
                </c:pt>
                <c:pt idx="4">
                  <c:v>понад 30 років</c:v>
                </c:pt>
              </c:strCache>
            </c:strRef>
          </c:cat>
          <c:val>
            <c:numRef>
              <c:f>Sheet1!$C$17:$G$17</c:f>
              <c:numCache>
                <c:formatCode>####.0</c:formatCode>
                <c:ptCount val="5"/>
                <c:pt idx="0">
                  <c:v>35.211267605633786</c:v>
                </c:pt>
                <c:pt idx="1">
                  <c:v>33.333333333333336</c:v>
                </c:pt>
                <c:pt idx="2">
                  <c:v>27.067669172932323</c:v>
                </c:pt>
                <c:pt idx="3">
                  <c:v>15.873015873015873</c:v>
                </c:pt>
                <c:pt idx="4">
                  <c:v>25.396825396825392</c:v>
                </c:pt>
              </c:numCache>
            </c:numRef>
          </c:val>
        </c:ser>
        <c:ser>
          <c:idx val="2"/>
          <c:order val="2"/>
          <c:tx>
            <c:strRef>
              <c:f>Sheet1!$B$18</c:f>
              <c:strCache>
                <c:ptCount val="1"/>
                <c:pt idx="0">
                  <c:v>Немає такої потреби</c:v>
                </c:pt>
              </c:strCache>
            </c:strRef>
          </c:tx>
          <c:spPr>
            <a:noFill/>
            <a:ln w="3175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Sheet1!$C$15:$G$15</c:f>
              <c:strCache>
                <c:ptCount val="5"/>
                <c:pt idx="0">
                  <c:v>до 5 років</c:v>
                </c:pt>
                <c:pt idx="1">
                  <c:v>до 10 років</c:v>
                </c:pt>
                <c:pt idx="2">
                  <c:v>від 10 до 20 років</c:v>
                </c:pt>
                <c:pt idx="3">
                  <c:v>від 20 до 30 років</c:v>
                </c:pt>
                <c:pt idx="4">
                  <c:v>понад 30 років</c:v>
                </c:pt>
              </c:strCache>
            </c:strRef>
          </c:cat>
          <c:val>
            <c:numRef>
              <c:f>Sheet1!$C$18:$G$18</c:f>
              <c:numCache>
                <c:formatCode>####.0</c:formatCode>
                <c:ptCount val="5"/>
                <c:pt idx="0">
                  <c:v>21.12676056338028</c:v>
                </c:pt>
                <c:pt idx="1">
                  <c:v>23.529411764705884</c:v>
                </c:pt>
                <c:pt idx="2">
                  <c:v>22.556390977443609</c:v>
                </c:pt>
                <c:pt idx="3">
                  <c:v>36.507936507936499</c:v>
                </c:pt>
                <c:pt idx="4">
                  <c:v>46.031746031746017</c:v>
                </c:pt>
              </c:numCache>
            </c:numRef>
          </c:val>
        </c:ser>
        <c:ser>
          <c:idx val="3"/>
          <c:order val="3"/>
          <c:tx>
            <c:strRef>
              <c:f>Sheet1!$B$19</c:f>
              <c:strCache>
                <c:ptCount val="1"/>
                <c:pt idx="0">
                  <c:v>Важко відповісти</c:v>
                </c:pt>
              </c:strCache>
            </c:strRef>
          </c:tx>
          <c:spPr>
            <a:noFill/>
            <a:ln w="31750">
              <a:solidFill>
                <a:schemeClr val="bg2">
                  <a:lumMod val="50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Sheet1!$C$15:$G$15</c:f>
              <c:strCache>
                <c:ptCount val="5"/>
                <c:pt idx="0">
                  <c:v>до 5 років</c:v>
                </c:pt>
                <c:pt idx="1">
                  <c:v>до 10 років</c:v>
                </c:pt>
                <c:pt idx="2">
                  <c:v>від 10 до 20 років</c:v>
                </c:pt>
                <c:pt idx="3">
                  <c:v>від 20 до 30 років</c:v>
                </c:pt>
                <c:pt idx="4">
                  <c:v>понад 30 років</c:v>
                </c:pt>
              </c:strCache>
            </c:strRef>
          </c:cat>
          <c:val>
            <c:numRef>
              <c:f>Sheet1!$C$19:$G$19</c:f>
              <c:numCache>
                <c:formatCode>####.0</c:formatCode>
                <c:ptCount val="5"/>
                <c:pt idx="0">
                  <c:v>18.30985915492958</c:v>
                </c:pt>
                <c:pt idx="1">
                  <c:v>23.529411764705884</c:v>
                </c:pt>
                <c:pt idx="2">
                  <c:v>24.812030075187966</c:v>
                </c:pt>
                <c:pt idx="3">
                  <c:v>23.809523809523803</c:v>
                </c:pt>
                <c:pt idx="4">
                  <c:v>15.873015873015873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36"/>
        <c:overlap val="-76"/>
        <c:axId val="121524992"/>
        <c:axId val="121526528"/>
      </c:barChart>
      <c:catAx>
        <c:axId val="12152499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ru-RU"/>
          </a:p>
        </c:txPr>
        <c:crossAx val="121526528"/>
        <c:crosses val="autoZero"/>
        <c:auto val="1"/>
        <c:lblAlgn val="ctr"/>
        <c:lblOffset val="100"/>
        <c:noMultiLvlLbl val="0"/>
      </c:catAx>
      <c:valAx>
        <c:axId val="121526528"/>
        <c:scaling>
          <c:orientation val="minMax"/>
        </c:scaling>
        <c:delete val="1"/>
        <c:axPos val="t"/>
        <c:numFmt formatCode="####.0" sourceLinked="1"/>
        <c:majorTickMark val="out"/>
        <c:minorTickMark val="none"/>
        <c:tickLblPos val="nextTo"/>
        <c:crossAx val="121524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23793588838308"/>
          <c:y val="4.1311526247178904E-2"/>
          <c:w val="0.33761929794385531"/>
          <c:h val="0.38739890390295556"/>
        </c:manualLayout>
      </c:layout>
      <c:overlay val="0"/>
      <c:txPr>
        <a:bodyPr/>
        <a:lstStyle/>
        <a:p>
          <a:pPr>
            <a:defRPr sz="1400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 w="25400">
              <a:solidFill>
                <a:schemeClr val="accent1"/>
              </a:solidFill>
              <a:round/>
            </a:ln>
          </c:spPr>
          <c:invertIfNegative val="0"/>
          <c:dPt>
            <c:idx val="10"/>
            <c:invertIfNegative val="0"/>
            <c:bubble3D val="0"/>
            <c:spPr>
              <a:noFill/>
              <a:ln w="25400">
                <a:solidFill>
                  <a:srgbClr val="C00000"/>
                </a:solidFill>
                <a:round/>
              </a:ln>
            </c:spPr>
          </c:dPt>
          <c:dPt>
            <c:idx val="11"/>
            <c:invertIfNegative val="0"/>
            <c:bubble3D val="0"/>
            <c:spPr>
              <a:noFill/>
              <a:ln w="25400">
                <a:solidFill>
                  <a:srgbClr val="C00000"/>
                </a:solidFill>
                <a:round/>
              </a:ln>
            </c:spPr>
          </c:dPt>
          <c:dPt>
            <c:idx val="12"/>
            <c:invertIfNegative val="0"/>
            <c:bubble3D val="0"/>
            <c:spPr>
              <a:noFill/>
              <a:ln w="25400">
                <a:solidFill>
                  <a:srgbClr val="C00000"/>
                </a:solidFill>
                <a:round/>
              </a:ln>
            </c:spPr>
          </c:dPt>
          <c:dPt>
            <c:idx val="13"/>
            <c:invertIfNegative val="0"/>
            <c:bubble3D val="0"/>
            <c:spPr>
              <a:noFill/>
              <a:ln w="25400">
                <a:solidFill>
                  <a:srgbClr val="C00000"/>
                </a:solidFill>
                <a:round/>
              </a:ln>
            </c:spPr>
          </c:dPt>
          <c:dPt>
            <c:idx val="14"/>
            <c:invertIfNegative val="0"/>
            <c:bubble3D val="0"/>
            <c:spPr>
              <a:noFill/>
              <a:ln w="25400">
                <a:solidFill>
                  <a:srgbClr val="C00000"/>
                </a:solidFill>
                <a:round/>
              </a:ln>
            </c:spPr>
          </c:dPt>
          <c:dPt>
            <c:idx val="15"/>
            <c:invertIfNegative val="0"/>
            <c:bubble3D val="0"/>
            <c:spPr>
              <a:noFill/>
              <a:ln w="25400">
                <a:solidFill>
                  <a:srgbClr val="C00000"/>
                </a:solidFill>
                <a:round/>
              </a:ln>
            </c:spPr>
          </c:dPt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Sheet1!$B$719:$B$734</c:f>
              <c:strCache>
                <c:ptCount val="16"/>
                <c:pt idx="0">
                  <c:v> Інше </c:v>
                </c:pt>
                <c:pt idx="1">
                  <c:v>Подолання почуття самотності</c:v>
                </c:pt>
                <c:pt idx="2">
                  <c:v>Отримання інформації для вирішення разових проблем, завдань у повсякденному житті (наприклад, ремонт, усунення неполадок домашньої техніки, установка програмного забезпечення та ін.)</c:v>
                </c:pt>
                <c:pt idx="3">
                  <c:v> Для відкриття власного бізнесу</c:v>
                </c:pt>
                <c:pt idx="4">
                  <c:v>Для реалізації творчих здібностей</c:v>
                </c:pt>
                <c:pt idx="5">
                  <c:v> Щоб цікаво провести вільний час</c:v>
                </c:pt>
                <c:pt idx="6">
                  <c:v>Отримання або зміна професії, спеціальності</c:v>
                </c:pt>
                <c:pt idx="7">
                  <c:v>В моїй роботі / професійній сфері потрібно регулярно підвищувати кваліфікацію</c:v>
                </c:pt>
                <c:pt idx="8">
                  <c:v>Підвищення свого авторитету, посади на роботі</c:v>
                </c:pt>
                <c:pt idx="9">
                  <c:v>Освоєння навичок, що дозволяють підробляти у вільний час</c:v>
                </c:pt>
                <c:pt idx="10">
                  <c:v>Підвищення шансів працевлаштування на ринку праці</c:v>
                </c:pt>
                <c:pt idx="11">
                  <c:v>Отримання знань і навичок, необхідних мені в повсякденному житті (наприклад, водіння, іноземна мова, навички роботи на комп’ютері або в Інтернеті, батьківські курси і ін.)</c:v>
                </c:pt>
                <c:pt idx="12">
                  <c:v>Підвищення зарплати на роботі</c:v>
                </c:pt>
                <c:pt idx="13">
                  <c:v>Для хобі, захоплень</c:v>
                </c:pt>
                <c:pt idx="14">
                  <c:v>З власного інтересу, для загального розвитку</c:v>
                </c:pt>
                <c:pt idx="15">
                  <c:v>Удосконалення знань і навичок у своїй професійній діяльності</c:v>
                </c:pt>
              </c:strCache>
            </c:strRef>
          </c:cat>
          <c:val>
            <c:numRef>
              <c:f>Sheet1!$C$719:$C$734</c:f>
              <c:numCache>
                <c:formatCode>####.0</c:formatCode>
                <c:ptCount val="16"/>
                <c:pt idx="0">
                  <c:v>2.037351443123939</c:v>
                </c:pt>
                <c:pt idx="1">
                  <c:v>2.3769100169779285</c:v>
                </c:pt>
                <c:pt idx="2">
                  <c:v>5.772495755517828</c:v>
                </c:pt>
                <c:pt idx="3">
                  <c:v>5.9422750424448223</c:v>
                </c:pt>
                <c:pt idx="4">
                  <c:v>6.9609507640067907</c:v>
                </c:pt>
                <c:pt idx="5">
                  <c:v>7.6400679117147714</c:v>
                </c:pt>
                <c:pt idx="6">
                  <c:v>9.1680814940577235</c:v>
                </c:pt>
                <c:pt idx="7">
                  <c:v>9.5076400679117157</c:v>
                </c:pt>
                <c:pt idx="8">
                  <c:v>10.526315789473683</c:v>
                </c:pt>
                <c:pt idx="9">
                  <c:v>11.884550084889646</c:v>
                </c:pt>
                <c:pt idx="10">
                  <c:v>12.054329371816639</c:v>
                </c:pt>
                <c:pt idx="11">
                  <c:v>12.563667232597625</c:v>
                </c:pt>
                <c:pt idx="12">
                  <c:v>15.110356536502549</c:v>
                </c:pt>
                <c:pt idx="13">
                  <c:v>15.449915110356535</c:v>
                </c:pt>
                <c:pt idx="14">
                  <c:v>16.638370118845504</c:v>
                </c:pt>
                <c:pt idx="15">
                  <c:v>24.108658743633278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913920"/>
        <c:axId val="120915456"/>
      </c:barChart>
      <c:catAx>
        <c:axId val="120913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 Narrow" pitchFamily="34" charset="0"/>
              </a:defRPr>
            </a:pPr>
            <a:endParaRPr lang="ru-RU"/>
          </a:p>
        </c:txPr>
        <c:crossAx val="120915456"/>
        <c:crosses val="autoZero"/>
        <c:auto val="1"/>
        <c:lblAlgn val="ctr"/>
        <c:lblOffset val="100"/>
        <c:noMultiLvlLbl val="0"/>
      </c:catAx>
      <c:valAx>
        <c:axId val="120915456"/>
        <c:scaling>
          <c:orientation val="minMax"/>
        </c:scaling>
        <c:delete val="1"/>
        <c:axPos val="b"/>
        <c:numFmt formatCode="####.0" sourceLinked="1"/>
        <c:majorTickMark val="out"/>
        <c:minorTickMark val="none"/>
        <c:tickLblPos val="nextTo"/>
        <c:crossAx val="1209139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680126698822335"/>
          <c:y val="3.6626067242490692E-2"/>
          <c:w val="0.59217614159486598"/>
          <c:h val="0.9633739327575093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99CC"/>
              </a:solidFill>
            </c:spPr>
          </c:dPt>
          <c:dPt>
            <c:idx val="1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6.9833507395345246E-2"/>
                  <c:y val="0.1947519417558802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14,4</a:t>
                    </a:r>
                    <a:endParaRPr lang="uk-UA" dirty="0" smtClean="0"/>
                  </a:p>
                  <a:p>
                    <a:r>
                      <a:rPr lang="uk-UA" sz="1400" dirty="0" smtClean="0"/>
                      <a:t>Так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426704433542666"/>
                  <c:y val="-0.1672501509643382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41,0</a:t>
                    </a:r>
                    <a:endParaRPr lang="uk-UA" dirty="0" smtClean="0"/>
                  </a:p>
                  <a:p>
                    <a:r>
                      <a:rPr lang="uk-UA" sz="1400" dirty="0" smtClean="0"/>
                      <a:t>Ні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4922284747129128"/>
                  <c:y val="1.05966371420352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44,5</a:t>
                    </a:r>
                    <a:endParaRPr lang="uk-UA" dirty="0" smtClean="0"/>
                  </a:p>
                  <a:p>
                    <a:r>
                      <a:rPr lang="uk-UA" sz="1400" dirty="0" smtClean="0"/>
                      <a:t>Важко</a:t>
                    </a:r>
                    <a:r>
                      <a:rPr lang="uk-UA" sz="1400" baseline="0" dirty="0" smtClean="0"/>
                      <a:t> відповісти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 i="0">
                    <a:solidFill>
                      <a:schemeClr val="bg1"/>
                    </a:solidFill>
                    <a:latin typeface="Arial Black" pitchFamily="34" charset="0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Sheet1!$B$71:$B$73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відповісти</c:v>
                </c:pt>
              </c:strCache>
            </c:strRef>
          </c:cat>
          <c:val>
            <c:numRef>
              <c:f>Sheet1!$C$71:$C$73</c:f>
              <c:numCache>
                <c:formatCode>####.0</c:formatCode>
                <c:ptCount val="3"/>
                <c:pt idx="0">
                  <c:v>14.434782608695652</c:v>
                </c:pt>
                <c:pt idx="1">
                  <c:v>41.043478260869556</c:v>
                </c:pt>
                <c:pt idx="2">
                  <c:v>44.521739130434788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737911945114E-2"/>
          <c:y val="0.16818983169320054"/>
          <c:w val="0.62541061533974929"/>
          <c:h val="0.83181028689832581"/>
        </c:manualLayout>
      </c:layout>
      <c:pieChart>
        <c:varyColors val="1"/>
        <c:ser>
          <c:idx val="0"/>
          <c:order val="0"/>
          <c:explosion val="6"/>
          <c:dPt>
            <c:idx val="1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3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5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-2.898855570352546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uk-UA" sz="1000" dirty="0" smtClean="0">
                        <a:solidFill>
                          <a:schemeClr val="bg1"/>
                        </a:solidFill>
                        <a:latin typeface="Arial Black" pitchFamily="34" charset="0"/>
                        <a:cs typeface="Aharoni" pitchFamily="2" charset="-79"/>
                      </a:rPr>
                      <a:t>Більше 65 років</a:t>
                    </a:r>
                  </a:p>
                  <a:p>
                    <a:r>
                      <a:rPr lang="en-US" sz="1000" dirty="0" smtClean="0">
                        <a:solidFill>
                          <a:schemeClr val="bg1"/>
                        </a:solidFill>
                        <a:latin typeface="Arial Black" pitchFamily="34" charset="0"/>
                        <a:cs typeface="Aharoni" pitchFamily="2" charset="-79"/>
                      </a:rPr>
                      <a:t>3,8</a:t>
                    </a:r>
                    <a:endParaRPr lang="en-US" sz="1000" dirty="0">
                      <a:solidFill>
                        <a:schemeClr val="bg1"/>
                      </a:solidFill>
                      <a:latin typeface="Arial Black" pitchFamily="34" charset="0"/>
                      <a:cs typeface="Aharoni" pitchFamily="2" charset="-79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1">
                  <a:lumMod val="50000"/>
                </a:schemeClr>
              </a:solidFill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Sheet1!$B$194:$B$199</c:f>
              <c:strCache>
                <c:ptCount val="6"/>
                <c:pt idx="0">
                  <c:v>14-17 років</c:v>
                </c:pt>
                <c:pt idx="1">
                  <c:v>18-24 років</c:v>
                </c:pt>
                <c:pt idx="2">
                  <c:v>25-35 років</c:v>
                </c:pt>
                <c:pt idx="3">
                  <c:v>36-55 років</c:v>
                </c:pt>
                <c:pt idx="4">
                  <c:v>56 - 65 років</c:v>
                </c:pt>
                <c:pt idx="5">
                  <c:v>Більше 65 років</c:v>
                </c:pt>
              </c:strCache>
            </c:strRef>
          </c:cat>
          <c:val>
            <c:numRef>
              <c:f>Sheet1!$C$194:$C$199</c:f>
              <c:numCache>
                <c:formatCode>####.0</c:formatCode>
                <c:ptCount val="6"/>
                <c:pt idx="0">
                  <c:v>6.8037974683544302</c:v>
                </c:pt>
                <c:pt idx="1">
                  <c:v>25.791139240506325</c:v>
                </c:pt>
                <c:pt idx="2">
                  <c:v>23.734177215189874</c:v>
                </c:pt>
                <c:pt idx="3">
                  <c:v>29.905063291139232</c:v>
                </c:pt>
                <c:pt idx="4">
                  <c:v>9.9683544303797476</c:v>
                </c:pt>
                <c:pt idx="5">
                  <c:v>3.7974683544303796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 w="38100">
      <a:solidFill>
        <a:schemeClr val="tx2"/>
      </a:solidFill>
    </a:ln>
  </c:sp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 w="31750">
              <a:solidFill>
                <a:schemeClr val="accent1">
                  <a:lumMod val="75000"/>
                </a:schemeClr>
              </a:solidFill>
            </a:ln>
          </c:spPr>
          <c:invertIfNegative val="0"/>
          <c:dPt>
            <c:idx val="7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Pt>
            <c:idx val="8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Pt>
            <c:idx val="9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Лист3!$A$15:$A$24</c:f>
              <c:strCache>
                <c:ptCount val="10"/>
                <c:pt idx="0">
                  <c:v>Автошкола</c:v>
                </c:pt>
                <c:pt idx="1">
                  <c:v>Червоний хрест</c:v>
                </c:pt>
                <c:pt idx="2">
                  <c:v>Мелітопольський медицинський коледж</c:v>
                </c:pt>
                <c:pt idx="3">
                  <c:v>КУРСЫ ПРИ 24 МБЦПТО</c:v>
                </c:pt>
                <c:pt idx="4">
                  <c:v>Тренінги, мастер-класи</c:v>
                </c:pt>
                <c:pt idx="5">
                  <c:v>Курсы підвищення кваліфікації вителів</c:v>
                </c:pt>
                <c:pt idx="6">
                  <c:v>Бізнес-центр</c:v>
                </c:pt>
                <c:pt idx="7">
                  <c:v>Комп`ютерні курси в бібліотеці</c:v>
                </c:pt>
                <c:pt idx="8">
                  <c:v>Центр зайнятості</c:v>
                </c:pt>
                <c:pt idx="9">
                  <c:v>Бібліотека</c:v>
                </c:pt>
              </c:strCache>
            </c:strRef>
          </c:cat>
          <c:val>
            <c:numRef>
              <c:f>Лист3!$B$15:$B$24</c:f>
              <c:numCache>
                <c:formatCode>###0.0</c:formatCode>
                <c:ptCount val="10"/>
                <c:pt idx="0">
                  <c:v>2.777777777777779</c:v>
                </c:pt>
                <c:pt idx="1">
                  <c:v>2.777777777777779</c:v>
                </c:pt>
                <c:pt idx="2">
                  <c:v>2.777777777777779</c:v>
                </c:pt>
                <c:pt idx="3">
                  <c:v>2.777777777777779</c:v>
                </c:pt>
                <c:pt idx="4">
                  <c:v>5.5</c:v>
                </c:pt>
                <c:pt idx="5">
                  <c:v>5.6</c:v>
                </c:pt>
                <c:pt idx="6">
                  <c:v>8.3333333333333357</c:v>
                </c:pt>
                <c:pt idx="7">
                  <c:v>13.888888888888889</c:v>
                </c:pt>
                <c:pt idx="8">
                  <c:v>25</c:v>
                </c:pt>
                <c:pt idx="9">
                  <c:v>30.555555555555557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034240"/>
        <c:axId val="121035776"/>
      </c:barChart>
      <c:catAx>
        <c:axId val="1210342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ru-RU"/>
          </a:p>
        </c:txPr>
        <c:crossAx val="121035776"/>
        <c:crosses val="autoZero"/>
        <c:auto val="1"/>
        <c:lblAlgn val="ctr"/>
        <c:lblOffset val="100"/>
        <c:noMultiLvlLbl val="0"/>
      </c:catAx>
      <c:valAx>
        <c:axId val="121035776"/>
        <c:scaling>
          <c:orientation val="minMax"/>
        </c:scaling>
        <c:delete val="1"/>
        <c:axPos val="b"/>
        <c:numFmt formatCode="###0.0" sourceLinked="1"/>
        <c:majorTickMark val="out"/>
        <c:minorTickMark val="none"/>
        <c:tickLblPos val="nextTo"/>
        <c:crossAx val="121034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 w="25400">
              <a:solidFill>
                <a:schemeClr val="accent1"/>
              </a:solidFill>
            </a:ln>
          </c:spPr>
          <c:invertIfNegative val="0"/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 w="25400">
                <a:solidFill>
                  <a:schemeClr val="bg1">
                    <a:lumMod val="65000"/>
                  </a:schemeClr>
                </a:solidFill>
              </a:ln>
            </c:spPr>
          </c:dPt>
          <c:dPt>
            <c:idx val="18"/>
            <c:invertIfNegative val="0"/>
            <c:bubble3D val="0"/>
            <c:spPr>
              <a:noFill/>
              <a:ln w="25400">
                <a:solidFill>
                  <a:srgbClr val="C00000"/>
                </a:solidFill>
              </a:ln>
            </c:spPr>
          </c:dPt>
          <c:dPt>
            <c:idx val="19"/>
            <c:invertIfNegative val="0"/>
            <c:bubble3D val="0"/>
            <c:spPr>
              <a:noFill/>
              <a:ln w="25400">
                <a:solidFill>
                  <a:srgbClr val="C00000"/>
                </a:solidFill>
              </a:ln>
            </c:spPr>
          </c:dPt>
          <c:dPt>
            <c:idx val="20"/>
            <c:invertIfNegative val="0"/>
            <c:bubble3D val="0"/>
            <c:spPr>
              <a:noFill/>
              <a:ln w="25400">
                <a:solidFill>
                  <a:srgbClr val="C00000"/>
                </a:solidFill>
              </a:ln>
            </c:spPr>
          </c:dPt>
          <c:dPt>
            <c:idx val="21"/>
            <c:invertIfNegative val="0"/>
            <c:bubble3D val="0"/>
            <c:spPr>
              <a:noFill/>
              <a:ln w="25400">
                <a:solidFill>
                  <a:srgbClr val="C00000"/>
                </a:solidFill>
              </a:ln>
            </c:spPr>
          </c:dPt>
          <c:dPt>
            <c:idx val="22"/>
            <c:invertIfNegative val="0"/>
            <c:bubble3D val="0"/>
            <c:spPr>
              <a:noFill/>
              <a:ln w="25400">
                <a:solidFill>
                  <a:srgbClr val="C00000"/>
                </a:solidFill>
              </a:ln>
            </c:spPr>
          </c:dPt>
          <c:dPt>
            <c:idx val="23"/>
            <c:invertIfNegative val="0"/>
            <c:bubble3D val="0"/>
            <c:spPr>
              <a:noFill/>
              <a:ln w="25400">
                <a:solidFill>
                  <a:srgbClr val="C00000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Sheet1!$B$570:$B$593</c:f>
              <c:strCache>
                <c:ptCount val="24"/>
                <c:pt idx="0">
                  <c:v>Лісове, рибне господарство, ветеринарія</c:v>
                </c:pt>
                <c:pt idx="1">
                  <c:v>Літні школи</c:v>
                </c:pt>
                <c:pt idx="2">
                  <c:v>Інші</c:v>
                </c:pt>
                <c:pt idx="3">
                  <c:v>Семінари на духовні теми</c:v>
                </c:pt>
                <c:pt idx="4">
                  <c:v>Класичне і візуальне мистецтво</c:v>
                </c:pt>
                <c:pt idx="5">
                  <c:v>Будівництво і проектування</c:v>
                </c:pt>
                <c:pt idx="6">
                  <c:v>Садівництво, городництво, бджільництво</c:v>
                </c:pt>
                <c:pt idx="7">
                  <c:v>Тренінги, що підвищують громадянську компетентність</c:v>
                </c:pt>
                <c:pt idx="8">
                  <c:v>Молодіжні та волонтерські табори</c:v>
                </c:pt>
                <c:pt idx="9">
                  <c:v>Навчальні гуртки різного спрямування</c:v>
                </c:pt>
                <c:pt idx="10">
                  <c:v>Ландшафтний дизайн</c:v>
                </c:pt>
                <c:pt idx="11">
                  <c:v>Флористика</c:v>
                </c:pt>
                <c:pt idx="12">
                  <c:v>Тренінги особистісного зростання</c:v>
                </c:pt>
                <c:pt idx="13">
                  <c:v> Курси з основ здорового способу життя</c:v>
                </c:pt>
                <c:pt idx="14">
                  <c:v>Курси першої медичної допомоги</c:v>
                </c:pt>
                <c:pt idx="15">
                  <c:v>Бізнес-курси</c:v>
                </c:pt>
                <c:pt idx="16">
                  <c:v>Фотокурси</c:v>
                </c:pt>
                <c:pt idx="17">
                  <c:v>Психологічні семінари</c:v>
                </c:pt>
                <c:pt idx="18">
                  <c:v>Стажування за кордоном з обміну досвідом</c:v>
                </c:pt>
                <c:pt idx="19">
                  <c:v>Тренінги, що підвищують Ваші професійні якості або шанси на ринку праці</c:v>
                </c:pt>
                <c:pt idx="20">
                  <c:v>Майстер-класи</c:v>
                </c:pt>
                <c:pt idx="21">
                  <c:v>Курси водіїв</c:v>
                </c:pt>
                <c:pt idx="22">
                  <c:v>Мовні курси</c:v>
                </c:pt>
                <c:pt idx="23">
                  <c:v>Курси комп’ютерної грамотності</c:v>
                </c:pt>
              </c:strCache>
            </c:strRef>
          </c:cat>
          <c:val>
            <c:numRef>
              <c:f>Sheet1!$C$570:$C$593</c:f>
              <c:numCache>
                <c:formatCode>####.0</c:formatCode>
                <c:ptCount val="24"/>
                <c:pt idx="0">
                  <c:v>1.1551155115511553</c:v>
                </c:pt>
                <c:pt idx="1">
                  <c:v>1.3201320132013201</c:v>
                </c:pt>
                <c:pt idx="2">
                  <c:v>1.3201320132013201</c:v>
                </c:pt>
                <c:pt idx="3">
                  <c:v>2.6402640264026402</c:v>
                </c:pt>
                <c:pt idx="4">
                  <c:v>2.9702970297029707</c:v>
                </c:pt>
                <c:pt idx="5">
                  <c:v>3.1353135313531353</c:v>
                </c:pt>
                <c:pt idx="6">
                  <c:v>3.7953795379537953</c:v>
                </c:pt>
                <c:pt idx="7">
                  <c:v>4.1254125412541258</c:v>
                </c:pt>
                <c:pt idx="8">
                  <c:v>4.6204620462046204</c:v>
                </c:pt>
                <c:pt idx="9">
                  <c:v>5.2805280528052805</c:v>
                </c:pt>
                <c:pt idx="10">
                  <c:v>5.6105610561056096</c:v>
                </c:pt>
                <c:pt idx="11">
                  <c:v>5.7755775577557751</c:v>
                </c:pt>
                <c:pt idx="12">
                  <c:v>6.2706270627062715</c:v>
                </c:pt>
                <c:pt idx="13">
                  <c:v>7.5907590759075907</c:v>
                </c:pt>
                <c:pt idx="14">
                  <c:v>7.5907590759075907</c:v>
                </c:pt>
                <c:pt idx="15">
                  <c:v>8.580858085808579</c:v>
                </c:pt>
                <c:pt idx="16">
                  <c:v>8.7458745874587454</c:v>
                </c:pt>
                <c:pt idx="17">
                  <c:v>8.9108910891089135</c:v>
                </c:pt>
                <c:pt idx="18">
                  <c:v>10.561056105610561</c:v>
                </c:pt>
                <c:pt idx="19">
                  <c:v>11.221122112211219</c:v>
                </c:pt>
                <c:pt idx="20">
                  <c:v>14.19141914191419</c:v>
                </c:pt>
                <c:pt idx="21">
                  <c:v>15.016501650165019</c:v>
                </c:pt>
                <c:pt idx="22">
                  <c:v>20.132013201320124</c:v>
                </c:pt>
                <c:pt idx="23">
                  <c:v>25.742574257425737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114624"/>
        <c:axId val="121116160"/>
      </c:barChart>
      <c:catAx>
        <c:axId val="1211146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ru-RU"/>
          </a:p>
        </c:txPr>
        <c:crossAx val="121116160"/>
        <c:crosses val="autoZero"/>
        <c:auto val="1"/>
        <c:lblAlgn val="ctr"/>
        <c:lblOffset val="100"/>
        <c:noMultiLvlLbl val="0"/>
      </c:catAx>
      <c:valAx>
        <c:axId val="121116160"/>
        <c:scaling>
          <c:orientation val="minMax"/>
        </c:scaling>
        <c:delete val="1"/>
        <c:axPos val="b"/>
        <c:numFmt formatCode="####.0" sourceLinked="1"/>
        <c:majorTickMark val="out"/>
        <c:minorTickMark val="none"/>
        <c:tickLblPos val="nextTo"/>
        <c:crossAx val="121114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Sheet1!$C$6</c:f>
              <c:strCache>
                <c:ptCount val="1"/>
                <c:pt idx="0">
                  <c:v>чоловіча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1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Sheet1!$B$7:$B$29</c:f>
              <c:strCache>
                <c:ptCount val="23"/>
                <c:pt idx="0">
                  <c:v>Курси комп’ютерної грамотності</c:v>
                </c:pt>
                <c:pt idx="1">
                  <c:v>Курси водіїв</c:v>
                </c:pt>
                <c:pt idx="2">
                  <c:v>Мовні курси</c:v>
                </c:pt>
                <c:pt idx="3">
                  <c:v>Ландшафтний дизайн</c:v>
                </c:pt>
                <c:pt idx="4">
                  <c:v>Флористика</c:v>
                </c:pt>
                <c:pt idx="5">
                  <c:v>Бізнес-курси</c:v>
                </c:pt>
                <c:pt idx="6">
                  <c:v>Фотокурси</c:v>
                </c:pt>
                <c:pt idx="7">
                  <c:v>Будівництво і проектування</c:v>
                </c:pt>
                <c:pt idx="8">
                  <c:v>Лісове, рибне господарство, ветеринарія</c:v>
                </c:pt>
                <c:pt idx="9">
                  <c:v>Садівництво, городництво, бджільництво</c:v>
                </c:pt>
                <c:pt idx="10">
                  <c:v> Курси з основ здорового способу життя</c:v>
                </c:pt>
                <c:pt idx="11">
                  <c:v>Класичне і візуальне мистецтво</c:v>
                </c:pt>
                <c:pt idx="12">
                  <c:v>Курси першої медичної допомоги</c:v>
                </c:pt>
                <c:pt idx="13">
                  <c:v>Навчальні гуртки різного спрямування</c:v>
                </c:pt>
                <c:pt idx="14">
                  <c:v>Літні школи</c:v>
                </c:pt>
                <c:pt idx="15">
                  <c:v>Майстер-класи</c:v>
                </c:pt>
                <c:pt idx="16">
                  <c:v>Тренінги, що підвищують громадянську компетентність</c:v>
                </c:pt>
                <c:pt idx="17">
                  <c:v>Психологічні семінари</c:v>
                </c:pt>
                <c:pt idx="18">
                  <c:v>Тренінги, що підвищують Ваші професійні якості або шанси на ринку праці</c:v>
                </c:pt>
                <c:pt idx="19">
                  <c:v>Семінари на духовні теми</c:v>
                </c:pt>
                <c:pt idx="20">
                  <c:v>Тренінги особистісного зростання</c:v>
                </c:pt>
                <c:pt idx="21">
                  <c:v>Стажування за кордоном з обміну досвідом</c:v>
                </c:pt>
                <c:pt idx="22">
                  <c:v>Молодіжні та волонтерські табори</c:v>
                </c:pt>
              </c:strCache>
            </c:strRef>
          </c:cat>
          <c:val>
            <c:numRef>
              <c:f>Sheet1!$C$7:$C$29</c:f>
              <c:numCache>
                <c:formatCode>####.0</c:formatCode>
                <c:ptCount val="23"/>
                <c:pt idx="0">
                  <c:v>28.229665071770327</c:v>
                </c:pt>
                <c:pt idx="1">
                  <c:v>22.966507177033488</c:v>
                </c:pt>
                <c:pt idx="2">
                  <c:v>18.181818181818191</c:v>
                </c:pt>
                <c:pt idx="3">
                  <c:v>3.8277511961722488</c:v>
                </c:pt>
                <c:pt idx="4">
                  <c:v>2.3923444976076551</c:v>
                </c:pt>
                <c:pt idx="5">
                  <c:v>10.047846889952153</c:v>
                </c:pt>
                <c:pt idx="6">
                  <c:v>6.6985645933014357</c:v>
                </c:pt>
                <c:pt idx="7">
                  <c:v>5.2631578947368425</c:v>
                </c:pt>
                <c:pt idx="8">
                  <c:v>0.9569377990430622</c:v>
                </c:pt>
                <c:pt idx="9">
                  <c:v>5.2631578947368425</c:v>
                </c:pt>
                <c:pt idx="10">
                  <c:v>2.3923444976076551</c:v>
                </c:pt>
                <c:pt idx="11">
                  <c:v>3.3492822966507179</c:v>
                </c:pt>
                <c:pt idx="12">
                  <c:v>1.4354066985645928</c:v>
                </c:pt>
                <c:pt idx="13">
                  <c:v>2.870813397129186</c:v>
                </c:pt>
                <c:pt idx="14">
                  <c:v>0.9569377990430622</c:v>
                </c:pt>
                <c:pt idx="15">
                  <c:v>10.526315789473683</c:v>
                </c:pt>
                <c:pt idx="16">
                  <c:v>3.3492822966507179</c:v>
                </c:pt>
                <c:pt idx="17">
                  <c:v>7.6555023923444976</c:v>
                </c:pt>
                <c:pt idx="18">
                  <c:v>11.483253588516746</c:v>
                </c:pt>
                <c:pt idx="19">
                  <c:v>4.3062200956937815</c:v>
                </c:pt>
                <c:pt idx="20">
                  <c:v>5.2631578947368425</c:v>
                </c:pt>
                <c:pt idx="21">
                  <c:v>11.961722488038278</c:v>
                </c:pt>
                <c:pt idx="22">
                  <c:v>3.8277511961722488</c:v>
                </c:pt>
              </c:numCache>
            </c:numRef>
          </c:val>
        </c:ser>
        <c:ser>
          <c:idx val="1"/>
          <c:order val="1"/>
          <c:tx>
            <c:strRef>
              <c:f>Sheet1!$D$6</c:f>
              <c:strCache>
                <c:ptCount val="1"/>
                <c:pt idx="0">
                  <c:v>жіноча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1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Sheet1!$B$7:$B$29</c:f>
              <c:strCache>
                <c:ptCount val="23"/>
                <c:pt idx="0">
                  <c:v>Курси комп’ютерної грамотності</c:v>
                </c:pt>
                <c:pt idx="1">
                  <c:v>Курси водіїв</c:v>
                </c:pt>
                <c:pt idx="2">
                  <c:v>Мовні курси</c:v>
                </c:pt>
                <c:pt idx="3">
                  <c:v>Ландшафтний дизайн</c:v>
                </c:pt>
                <c:pt idx="4">
                  <c:v>Флористика</c:v>
                </c:pt>
                <c:pt idx="5">
                  <c:v>Бізнес-курси</c:v>
                </c:pt>
                <c:pt idx="6">
                  <c:v>Фотокурси</c:v>
                </c:pt>
                <c:pt idx="7">
                  <c:v>Будівництво і проектування</c:v>
                </c:pt>
                <c:pt idx="8">
                  <c:v>Лісове, рибне господарство, ветеринарія</c:v>
                </c:pt>
                <c:pt idx="9">
                  <c:v>Садівництво, городництво, бджільництво</c:v>
                </c:pt>
                <c:pt idx="10">
                  <c:v> Курси з основ здорового способу життя</c:v>
                </c:pt>
                <c:pt idx="11">
                  <c:v>Класичне і візуальне мистецтво</c:v>
                </c:pt>
                <c:pt idx="12">
                  <c:v>Курси першої медичної допомоги</c:v>
                </c:pt>
                <c:pt idx="13">
                  <c:v>Навчальні гуртки різного спрямування</c:v>
                </c:pt>
                <c:pt idx="14">
                  <c:v>Літні школи</c:v>
                </c:pt>
                <c:pt idx="15">
                  <c:v>Майстер-класи</c:v>
                </c:pt>
                <c:pt idx="16">
                  <c:v>Тренінги, що підвищують громадянську компетентність</c:v>
                </c:pt>
                <c:pt idx="17">
                  <c:v>Психологічні семінари</c:v>
                </c:pt>
                <c:pt idx="18">
                  <c:v>Тренінги, що підвищують Ваші професійні якості або шанси на ринку праці</c:v>
                </c:pt>
                <c:pt idx="19">
                  <c:v>Семінари на духовні теми</c:v>
                </c:pt>
                <c:pt idx="20">
                  <c:v>Тренінги особистісного зростання</c:v>
                </c:pt>
                <c:pt idx="21">
                  <c:v>Стажування за кордоном з обміну досвідом</c:v>
                </c:pt>
                <c:pt idx="22">
                  <c:v>Молодіжні та волонтерські табори</c:v>
                </c:pt>
              </c:strCache>
            </c:strRef>
          </c:cat>
          <c:val>
            <c:numRef>
              <c:f>Sheet1!$D$7:$D$29</c:f>
              <c:numCache>
                <c:formatCode>####.0</c:formatCode>
                <c:ptCount val="23"/>
                <c:pt idx="0">
                  <c:v>26.548672566371678</c:v>
                </c:pt>
                <c:pt idx="1">
                  <c:v>10.324483775811212</c:v>
                </c:pt>
                <c:pt idx="2">
                  <c:v>22.123893805309731</c:v>
                </c:pt>
                <c:pt idx="3">
                  <c:v>6.4896755162241897</c:v>
                </c:pt>
                <c:pt idx="4">
                  <c:v>8.2595870206489685</c:v>
                </c:pt>
                <c:pt idx="5">
                  <c:v>7.6696165191740402</c:v>
                </c:pt>
                <c:pt idx="6">
                  <c:v>8.8495575221238951</c:v>
                </c:pt>
                <c:pt idx="7">
                  <c:v>2.0648967551622421</c:v>
                </c:pt>
                <c:pt idx="8">
                  <c:v>1.1799410029498523</c:v>
                </c:pt>
                <c:pt idx="9">
                  <c:v>3.5398230088495581</c:v>
                </c:pt>
                <c:pt idx="10">
                  <c:v>10.619469026548675</c:v>
                </c:pt>
                <c:pt idx="11">
                  <c:v>3.2448377581120957</c:v>
                </c:pt>
                <c:pt idx="12">
                  <c:v>11.504424778761063</c:v>
                </c:pt>
                <c:pt idx="13">
                  <c:v>7.3746312684365769</c:v>
                </c:pt>
                <c:pt idx="14">
                  <c:v>1.7699115044247788</c:v>
                </c:pt>
                <c:pt idx="15">
                  <c:v>18.584070796460178</c:v>
                </c:pt>
                <c:pt idx="16">
                  <c:v>4.71976401179941</c:v>
                </c:pt>
                <c:pt idx="17">
                  <c:v>10.029498525073748</c:v>
                </c:pt>
                <c:pt idx="18">
                  <c:v>11.209439528023603</c:v>
                </c:pt>
                <c:pt idx="19">
                  <c:v>1.1799410029498523</c:v>
                </c:pt>
                <c:pt idx="20">
                  <c:v>7.3746312684365769</c:v>
                </c:pt>
                <c:pt idx="21">
                  <c:v>10.619469026548675</c:v>
                </c:pt>
                <c:pt idx="22">
                  <c:v>5.3097345132743374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37"/>
        <c:axId val="121172736"/>
        <c:axId val="121174272"/>
      </c:barChart>
      <c:catAx>
        <c:axId val="12117273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 Narrow" pitchFamily="34" charset="0"/>
              </a:defRPr>
            </a:pPr>
            <a:endParaRPr lang="ru-RU"/>
          </a:p>
        </c:txPr>
        <c:crossAx val="121174272"/>
        <c:crosses val="autoZero"/>
        <c:auto val="1"/>
        <c:lblAlgn val="ctr"/>
        <c:lblOffset val="100"/>
        <c:noMultiLvlLbl val="0"/>
      </c:catAx>
      <c:valAx>
        <c:axId val="121174272"/>
        <c:scaling>
          <c:orientation val="minMax"/>
        </c:scaling>
        <c:delete val="1"/>
        <c:axPos val="t"/>
        <c:numFmt formatCode="####.0" sourceLinked="1"/>
        <c:majorTickMark val="out"/>
        <c:minorTickMark val="none"/>
        <c:tickLblPos val="nextTo"/>
        <c:crossAx val="121172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185344878841152"/>
          <c:y val="8.7663997170379801E-2"/>
          <c:w val="0.11513435690033444"/>
          <c:h val="9.9986523690987025E-2"/>
        </c:manualLayout>
      </c:layout>
      <c:overlay val="0"/>
      <c:txPr>
        <a:bodyPr/>
        <a:lstStyle/>
        <a:p>
          <a:pPr>
            <a:defRPr sz="1200" b="1">
              <a:latin typeface="Aharoni" pitchFamily="2" charset="-79"/>
              <a:cs typeface="Aharoni" pitchFamily="2" charset="-79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spPr>
            <a:ln w="50800" cmpd="thickThin">
              <a:solidFill>
                <a:schemeClr val="accent1">
                  <a:lumMod val="50000"/>
                </a:schemeClr>
              </a:solidFill>
            </a:ln>
          </c:spPr>
          <c:marker>
            <c:spPr>
              <a:ln>
                <a:solidFill>
                  <a:schemeClr val="accent1">
                    <a:lumMod val="50000"/>
                  </a:schemeClr>
                </a:solidFill>
              </a:ln>
            </c:spPr>
          </c:marker>
          <c:dPt>
            <c:idx val="1"/>
            <c:marker>
              <c:spPr>
                <a:ln w="31750" cmpd="sng">
                  <a:solidFill>
                    <a:schemeClr val="accent1">
                      <a:lumMod val="50000"/>
                    </a:schemeClr>
                  </a:solidFill>
                </a:ln>
              </c:spPr>
            </c:marker>
            <c:bubble3D val="0"/>
          </c:dPt>
          <c:cat>
            <c:strRef>
              <c:f>Лист3!$J$20:$J$26</c:f>
              <c:strCache>
                <c:ptCount val="7"/>
                <c:pt idx="0">
                  <c:v>відкриття на базі МДПУ сертифікованих курсів з надання додаткових післядипломних освітніх послуг з залученням вітчизняних та зарубіжних спікерів</c:v>
                </c:pt>
                <c:pt idx="1">
                  <c:v>надання сертифікованих освітніх послуг на базі технікумів та університетів </c:v>
                </c:pt>
                <c:pt idx="2">
                  <c:v>створення єдиного ресурсного центру міста для різнопрофільних додаткових освітніх послуг</c:v>
                </c:pt>
                <c:pt idx="3">
                  <c:v>наявність виставково-освітніх послуг</c:v>
                </c:pt>
                <c:pt idx="4">
                  <c:v>курси для успішного ведення підприємницької справи (особливо бухгалтерські)</c:v>
                </c:pt>
                <c:pt idx="5">
                  <c:v>курси гувернанток чи няньок (babysitter)</c:v>
                </c:pt>
                <c:pt idx="6">
                  <c:v>курси аніматорів для роботи в дозвіллєвих центрах</c:v>
                </c:pt>
              </c:strCache>
            </c:strRef>
          </c:cat>
          <c:val>
            <c:numRef>
              <c:f>Лист3!$K$20:$K$26</c:f>
              <c:numCache>
                <c:formatCode>General</c:formatCode>
                <c:ptCount val="7"/>
                <c:pt idx="0">
                  <c:v>15</c:v>
                </c:pt>
                <c:pt idx="1">
                  <c:v>12</c:v>
                </c:pt>
                <c:pt idx="2">
                  <c:v>16</c:v>
                </c:pt>
                <c:pt idx="3">
                  <c:v>6</c:v>
                </c:pt>
                <c:pt idx="4">
                  <c:v>9</c:v>
                </c:pt>
                <c:pt idx="5">
                  <c:v>5</c:v>
                </c:pt>
                <c:pt idx="6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1958784"/>
        <c:axId val="121960320"/>
      </c:radarChart>
      <c:catAx>
        <c:axId val="12195878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Arial Narrow" pitchFamily="34" charset="0"/>
                <a:cs typeface="Aharoni" pitchFamily="2" charset="-79"/>
              </a:defRPr>
            </a:pPr>
            <a:endParaRPr lang="ru-RU"/>
          </a:p>
        </c:txPr>
        <c:crossAx val="121960320"/>
        <c:crosses val="autoZero"/>
        <c:auto val="1"/>
        <c:lblAlgn val="ctr"/>
        <c:lblOffset val="100"/>
        <c:noMultiLvlLbl val="0"/>
      </c:catAx>
      <c:valAx>
        <c:axId val="121960320"/>
        <c:scaling>
          <c:orientation val="minMax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crossAx val="1219587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144769952162994"/>
          <c:y val="3.7815158717385951E-2"/>
          <c:w val="0.5399731050215365"/>
          <c:h val="0.929306641103328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9999"/>
              </a:solidFill>
            </c:spPr>
          </c:dPt>
          <c:dPt>
            <c:idx val="1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2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18,4</a:t>
                    </a:r>
                    <a:endParaRPr lang="uk-UA" smtClean="0"/>
                  </a:p>
                  <a:p>
                    <a:r>
                      <a:rPr lang="uk-UA" smtClean="0"/>
                      <a:t>Так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38851611298782E-3"/>
                  <c:y val="-0.2051137172032401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60,0</a:t>
                    </a:r>
                    <a:r>
                      <a:rPr lang="uk-UA" dirty="0" smtClean="0"/>
                      <a:t/>
                    </a:r>
                    <a:br>
                      <a:rPr lang="uk-UA" dirty="0" smtClean="0"/>
                    </a:br>
                    <a:r>
                      <a:rPr lang="uk-UA" dirty="0" smtClean="0"/>
                      <a:t>Ні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4783779122815319"/>
                  <c:y val="0.2160321703102975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21,5</a:t>
                    </a:r>
                    <a:endParaRPr lang="uk-UA" dirty="0" smtClean="0"/>
                  </a:p>
                  <a:p>
                    <a:r>
                      <a:rPr lang="uk-UA" dirty="0" smtClean="0"/>
                      <a:t>Важко відповісти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60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Sheet1!$B$135:$B$137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важко відповісти</c:v>
                </c:pt>
              </c:strCache>
            </c:strRef>
          </c:cat>
          <c:val>
            <c:numRef>
              <c:f>Sheet1!$C$135:$C$137</c:f>
              <c:numCache>
                <c:formatCode>####.0</c:formatCode>
                <c:ptCount val="3"/>
                <c:pt idx="0">
                  <c:v>18.401937046004843</c:v>
                </c:pt>
                <c:pt idx="1">
                  <c:v>60.048426150121067</c:v>
                </c:pt>
                <c:pt idx="2">
                  <c:v>21.549636803874083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181820466956039"/>
          <c:y val="2.2158330767313314E-2"/>
          <c:w val="0.44480925908609659"/>
          <c:h val="0.96722532588454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Sheet1!$B$4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Sheet1!$C$3:$W$3</c:f>
              <c:strCache>
                <c:ptCount val="21"/>
                <c:pt idx="0">
                  <c:v>Підприємець </c:v>
                </c:pt>
                <c:pt idx="1">
                  <c:v>Службовець  </c:v>
                </c:pt>
                <c:pt idx="2">
                  <c:v>Спеціаліст </c:v>
                </c:pt>
                <c:pt idx="3">
                  <c:v>творчий працівник</c:v>
                </c:pt>
                <c:pt idx="4">
                  <c:v>Офіцер</c:v>
                </c:pt>
                <c:pt idx="5">
                  <c:v>держслужбовець</c:v>
                </c:pt>
                <c:pt idx="6">
                  <c:v>Керівник  </c:v>
                </c:pt>
                <c:pt idx="7">
                  <c:v>Дрібний бізнесмен</c:v>
                </c:pt>
                <c:pt idx="8">
                  <c:v>Допоміжний персонал</c:v>
                </c:pt>
                <c:pt idx="9">
                  <c:v>Кваліфікований робітник</c:v>
                </c:pt>
                <c:pt idx="10">
                  <c:v>Різноробочий</c:v>
                </c:pt>
                <c:pt idx="11">
                  <c:v>Працівник сільгосппідприємства</c:v>
                </c:pt>
                <c:pt idx="12">
                  <c:v>Фермер</c:v>
                </c:pt>
                <c:pt idx="13">
                  <c:v>Учень, студент, </c:v>
                </c:pt>
                <c:pt idx="14">
                  <c:v>пенсіонер</c:v>
                </c:pt>
                <c:pt idx="15">
                  <c:v>Домогосподарка</c:v>
                </c:pt>
                <c:pt idx="16">
                  <c:v>підробляю в різних місцях</c:v>
                </c:pt>
                <c:pt idx="17">
                  <c:v>Не працюю </c:v>
                </c:pt>
                <c:pt idx="18">
                  <c:v>Зареєстрований безробітний</c:v>
                </c:pt>
                <c:pt idx="19">
                  <c:v>Не працюю по інвалідності</c:v>
                </c:pt>
                <c:pt idx="20">
                  <c:v>Працевлаштований інвалід</c:v>
                </c:pt>
              </c:strCache>
            </c:strRef>
          </c:cat>
          <c:val>
            <c:numRef>
              <c:f>Sheet1!$C$4:$W$4</c:f>
              <c:numCache>
                <c:formatCode>####.0</c:formatCode>
                <c:ptCount val="21"/>
                <c:pt idx="0">
                  <c:v>20</c:v>
                </c:pt>
                <c:pt idx="1">
                  <c:v>37.5</c:v>
                </c:pt>
                <c:pt idx="2">
                  <c:v>16.666666666666668</c:v>
                </c:pt>
                <c:pt idx="3">
                  <c:v>25</c:v>
                </c:pt>
                <c:pt idx="4">
                  <c:v>45.454545454545439</c:v>
                </c:pt>
                <c:pt idx="5">
                  <c:v>0</c:v>
                </c:pt>
                <c:pt idx="6">
                  <c:v>0</c:v>
                </c:pt>
                <c:pt idx="7">
                  <c:v>20</c:v>
                </c:pt>
                <c:pt idx="8">
                  <c:v>4.7619047619047619</c:v>
                </c:pt>
                <c:pt idx="9">
                  <c:v>25</c:v>
                </c:pt>
                <c:pt idx="10">
                  <c:v>0</c:v>
                </c:pt>
                <c:pt idx="11">
                  <c:v>22.222222222222214</c:v>
                </c:pt>
                <c:pt idx="12">
                  <c:v>0</c:v>
                </c:pt>
                <c:pt idx="13">
                  <c:v>29.6875</c:v>
                </c:pt>
                <c:pt idx="14">
                  <c:v>11.764705882352942</c:v>
                </c:pt>
                <c:pt idx="15">
                  <c:v>0</c:v>
                </c:pt>
                <c:pt idx="16">
                  <c:v>16.129032258064516</c:v>
                </c:pt>
                <c:pt idx="17">
                  <c:v>11.111111111111109</c:v>
                </c:pt>
                <c:pt idx="18">
                  <c:v>0</c:v>
                </c:pt>
                <c:pt idx="19">
                  <c:v>40</c:v>
                </c:pt>
                <c:pt idx="20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05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Sheet1!$C$3:$W$3</c:f>
              <c:strCache>
                <c:ptCount val="21"/>
                <c:pt idx="0">
                  <c:v>Підприємець </c:v>
                </c:pt>
                <c:pt idx="1">
                  <c:v>Службовець  </c:v>
                </c:pt>
                <c:pt idx="2">
                  <c:v>Спеціаліст </c:v>
                </c:pt>
                <c:pt idx="3">
                  <c:v>творчий працівник</c:v>
                </c:pt>
                <c:pt idx="4">
                  <c:v>Офіцер</c:v>
                </c:pt>
                <c:pt idx="5">
                  <c:v>держслужбовець</c:v>
                </c:pt>
                <c:pt idx="6">
                  <c:v>Керівник  </c:v>
                </c:pt>
                <c:pt idx="7">
                  <c:v>Дрібний бізнесмен</c:v>
                </c:pt>
                <c:pt idx="8">
                  <c:v>Допоміжний персонал</c:v>
                </c:pt>
                <c:pt idx="9">
                  <c:v>Кваліфікований робітник</c:v>
                </c:pt>
                <c:pt idx="10">
                  <c:v>Різноробочий</c:v>
                </c:pt>
                <c:pt idx="11">
                  <c:v>Працівник сільгосппідприємства</c:v>
                </c:pt>
                <c:pt idx="12">
                  <c:v>Фермер</c:v>
                </c:pt>
                <c:pt idx="13">
                  <c:v>Учень, студент, </c:v>
                </c:pt>
                <c:pt idx="14">
                  <c:v>пенсіонер</c:v>
                </c:pt>
                <c:pt idx="15">
                  <c:v>Домогосподарка</c:v>
                </c:pt>
                <c:pt idx="16">
                  <c:v>підробляю в різних місцях</c:v>
                </c:pt>
                <c:pt idx="17">
                  <c:v>Не працюю </c:v>
                </c:pt>
                <c:pt idx="18">
                  <c:v>Зареєстрований безробітний</c:v>
                </c:pt>
                <c:pt idx="19">
                  <c:v>Не працюю по інвалідності</c:v>
                </c:pt>
                <c:pt idx="20">
                  <c:v>Працевлаштований інвалід</c:v>
                </c:pt>
              </c:strCache>
            </c:strRef>
          </c:cat>
          <c:val>
            <c:numRef>
              <c:f>Sheet1!$C$5:$W$5</c:f>
              <c:numCache>
                <c:formatCode>####.0</c:formatCode>
                <c:ptCount val="21"/>
                <c:pt idx="0">
                  <c:v>45</c:v>
                </c:pt>
                <c:pt idx="1">
                  <c:v>37.5</c:v>
                </c:pt>
                <c:pt idx="2">
                  <c:v>63.888888888888886</c:v>
                </c:pt>
                <c:pt idx="3">
                  <c:v>51.923076923076927</c:v>
                </c:pt>
                <c:pt idx="4">
                  <c:v>45.454545454545439</c:v>
                </c:pt>
                <c:pt idx="5">
                  <c:v>0</c:v>
                </c:pt>
                <c:pt idx="6">
                  <c:v>75</c:v>
                </c:pt>
                <c:pt idx="7">
                  <c:v>60</c:v>
                </c:pt>
                <c:pt idx="8">
                  <c:v>66.666666666666671</c:v>
                </c:pt>
                <c:pt idx="9">
                  <c:v>50</c:v>
                </c:pt>
                <c:pt idx="10">
                  <c:v>75</c:v>
                </c:pt>
                <c:pt idx="11">
                  <c:v>66.666666666666671</c:v>
                </c:pt>
                <c:pt idx="12">
                  <c:v>0</c:v>
                </c:pt>
                <c:pt idx="13">
                  <c:v>48.4375</c:v>
                </c:pt>
                <c:pt idx="14">
                  <c:v>88.235294117647072</c:v>
                </c:pt>
                <c:pt idx="15">
                  <c:v>90</c:v>
                </c:pt>
                <c:pt idx="16">
                  <c:v>70.967741935483858</c:v>
                </c:pt>
                <c:pt idx="17">
                  <c:v>44.444444444444429</c:v>
                </c:pt>
                <c:pt idx="18">
                  <c:v>66.666666666666671</c:v>
                </c:pt>
                <c:pt idx="19">
                  <c:v>20</c:v>
                </c:pt>
                <c:pt idx="20">
                  <c:v>50</c:v>
                </c:pt>
              </c:numCache>
            </c:numRef>
          </c:val>
        </c:ser>
        <c:ser>
          <c:idx val="2"/>
          <c:order val="2"/>
          <c:tx>
            <c:strRef>
              <c:f>Sheet1!$B$6</c:f>
              <c:strCache>
                <c:ptCount val="1"/>
                <c:pt idx="0">
                  <c:v>важко відповісти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1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Sheet1!$C$3:$W$3</c:f>
              <c:strCache>
                <c:ptCount val="21"/>
                <c:pt idx="0">
                  <c:v>Підприємець </c:v>
                </c:pt>
                <c:pt idx="1">
                  <c:v>Службовець  </c:v>
                </c:pt>
                <c:pt idx="2">
                  <c:v>Спеціаліст </c:v>
                </c:pt>
                <c:pt idx="3">
                  <c:v>творчий працівник</c:v>
                </c:pt>
                <c:pt idx="4">
                  <c:v>Офіцер</c:v>
                </c:pt>
                <c:pt idx="5">
                  <c:v>держслужбовець</c:v>
                </c:pt>
                <c:pt idx="6">
                  <c:v>Керівник  </c:v>
                </c:pt>
                <c:pt idx="7">
                  <c:v>Дрібний бізнесмен</c:v>
                </c:pt>
                <c:pt idx="8">
                  <c:v>Допоміжний персонал</c:v>
                </c:pt>
                <c:pt idx="9">
                  <c:v>Кваліфікований робітник</c:v>
                </c:pt>
                <c:pt idx="10">
                  <c:v>Різноробочий</c:v>
                </c:pt>
                <c:pt idx="11">
                  <c:v>Працівник сільгосппідприємства</c:v>
                </c:pt>
                <c:pt idx="12">
                  <c:v>Фермер</c:v>
                </c:pt>
                <c:pt idx="13">
                  <c:v>Учень, студент, </c:v>
                </c:pt>
                <c:pt idx="14">
                  <c:v>пенсіонер</c:v>
                </c:pt>
                <c:pt idx="15">
                  <c:v>Домогосподарка</c:v>
                </c:pt>
                <c:pt idx="16">
                  <c:v>підробляю в різних місцях</c:v>
                </c:pt>
                <c:pt idx="17">
                  <c:v>Не працюю </c:v>
                </c:pt>
                <c:pt idx="18">
                  <c:v>Зареєстрований безробітний</c:v>
                </c:pt>
                <c:pt idx="19">
                  <c:v>Не працюю по інвалідності</c:v>
                </c:pt>
                <c:pt idx="20">
                  <c:v>Працевлаштований інвалід</c:v>
                </c:pt>
              </c:strCache>
            </c:strRef>
          </c:cat>
          <c:val>
            <c:numRef>
              <c:f>Sheet1!$C$6:$W$6</c:f>
              <c:numCache>
                <c:formatCode>####.0</c:formatCode>
                <c:ptCount val="21"/>
                <c:pt idx="0">
                  <c:v>35</c:v>
                </c:pt>
                <c:pt idx="1">
                  <c:v>25</c:v>
                </c:pt>
                <c:pt idx="2">
                  <c:v>19.444444444444443</c:v>
                </c:pt>
                <c:pt idx="3">
                  <c:v>23.076923076923073</c:v>
                </c:pt>
                <c:pt idx="4">
                  <c:v>9.0909090909090935</c:v>
                </c:pt>
                <c:pt idx="5">
                  <c:v>100</c:v>
                </c:pt>
                <c:pt idx="6">
                  <c:v>25</c:v>
                </c:pt>
                <c:pt idx="7">
                  <c:v>20</c:v>
                </c:pt>
                <c:pt idx="8">
                  <c:v>28.571428571428573</c:v>
                </c:pt>
                <c:pt idx="9">
                  <c:v>25</c:v>
                </c:pt>
                <c:pt idx="10">
                  <c:v>25</c:v>
                </c:pt>
                <c:pt idx="11">
                  <c:v>11.111111111111109</c:v>
                </c:pt>
                <c:pt idx="12">
                  <c:v>100</c:v>
                </c:pt>
                <c:pt idx="13">
                  <c:v>21.875</c:v>
                </c:pt>
                <c:pt idx="14">
                  <c:v>0</c:v>
                </c:pt>
                <c:pt idx="15">
                  <c:v>10</c:v>
                </c:pt>
                <c:pt idx="16">
                  <c:v>12.903225806451612</c:v>
                </c:pt>
                <c:pt idx="17">
                  <c:v>44.444444444444429</c:v>
                </c:pt>
                <c:pt idx="18">
                  <c:v>33.333333333333336</c:v>
                </c:pt>
                <c:pt idx="19">
                  <c:v>40</c:v>
                </c:pt>
                <c:pt idx="20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2"/>
        <c:overlap val="-28"/>
        <c:axId val="120652544"/>
        <c:axId val="120654080"/>
      </c:barChart>
      <c:catAx>
        <c:axId val="120652544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ru-RU"/>
          </a:p>
        </c:txPr>
        <c:crossAx val="120654080"/>
        <c:crosses val="autoZero"/>
        <c:auto val="1"/>
        <c:lblAlgn val="ctr"/>
        <c:lblOffset val="100"/>
        <c:noMultiLvlLbl val="0"/>
      </c:catAx>
      <c:valAx>
        <c:axId val="120654080"/>
        <c:scaling>
          <c:orientation val="minMax"/>
        </c:scaling>
        <c:delete val="1"/>
        <c:axPos val="t"/>
        <c:numFmt formatCode="####.0" sourceLinked="1"/>
        <c:majorTickMark val="out"/>
        <c:minorTickMark val="none"/>
        <c:tickLblPos val="nextTo"/>
        <c:crossAx val="120652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14533129425912"/>
          <c:y val="4.8418070646197124E-2"/>
          <c:w val="0.1901877429653783"/>
          <c:h val="0.15201251985424649"/>
        </c:manualLayout>
      </c:layout>
      <c:overlay val="0"/>
      <c:txPr>
        <a:bodyPr/>
        <a:lstStyle/>
        <a:p>
          <a:pPr>
            <a:defRPr sz="1400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Sheet1!$B$23</c:f>
              <c:strCache>
                <c:ptCount val="1"/>
                <c:pt idx="0">
                  <c:v>так</c:v>
                </c:pt>
              </c:strCache>
            </c:strRef>
          </c:tx>
          <c:spPr>
            <a:noFill/>
            <a:ln w="31750">
              <a:solidFill>
                <a:srgbClr val="C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1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Sheet1!$C$22:$H$22</c:f>
              <c:strCache>
                <c:ptCount val="6"/>
                <c:pt idx="0">
                  <c:v>14-17 років</c:v>
                </c:pt>
                <c:pt idx="1">
                  <c:v>18-24 років</c:v>
                </c:pt>
                <c:pt idx="2">
                  <c:v>25-35 років</c:v>
                </c:pt>
                <c:pt idx="3">
                  <c:v>36-55 років</c:v>
                </c:pt>
                <c:pt idx="4">
                  <c:v>56 - 65 років</c:v>
                </c:pt>
                <c:pt idx="5">
                  <c:v>Більше 65 років</c:v>
                </c:pt>
              </c:strCache>
            </c:strRef>
          </c:cat>
          <c:val>
            <c:numRef>
              <c:f>Sheet1!$C$23:$H$23</c:f>
              <c:numCache>
                <c:formatCode>####.0</c:formatCode>
                <c:ptCount val="6"/>
                <c:pt idx="0">
                  <c:v>20</c:v>
                </c:pt>
                <c:pt idx="1">
                  <c:v>25.96153846153846</c:v>
                </c:pt>
                <c:pt idx="2">
                  <c:v>18.823529411764703</c:v>
                </c:pt>
                <c:pt idx="3">
                  <c:v>16.923076923076923</c:v>
                </c:pt>
                <c:pt idx="4">
                  <c:v>11.764705882352942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Sheet1!$B$24</c:f>
              <c:strCache>
                <c:ptCount val="1"/>
                <c:pt idx="0">
                  <c:v>ні</c:v>
                </c:pt>
              </c:strCache>
            </c:strRef>
          </c:tx>
          <c:spPr>
            <a:noFill/>
            <a:ln w="31750">
              <a:solidFill>
                <a:schemeClr val="accent1">
                  <a:lumMod val="40000"/>
                  <a:lumOff val="60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1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Sheet1!$C$22:$H$22</c:f>
              <c:strCache>
                <c:ptCount val="6"/>
                <c:pt idx="0">
                  <c:v>14-17 років</c:v>
                </c:pt>
                <c:pt idx="1">
                  <c:v>18-24 років</c:v>
                </c:pt>
                <c:pt idx="2">
                  <c:v>25-35 років</c:v>
                </c:pt>
                <c:pt idx="3">
                  <c:v>36-55 років</c:v>
                </c:pt>
                <c:pt idx="4">
                  <c:v>56 - 65 років</c:v>
                </c:pt>
                <c:pt idx="5">
                  <c:v>Більше 65 років</c:v>
                </c:pt>
              </c:strCache>
            </c:strRef>
          </c:cat>
          <c:val>
            <c:numRef>
              <c:f>Sheet1!$C$24:$H$24</c:f>
              <c:numCache>
                <c:formatCode>####.0</c:formatCode>
                <c:ptCount val="6"/>
                <c:pt idx="0">
                  <c:v>56.66666666666665</c:v>
                </c:pt>
                <c:pt idx="1">
                  <c:v>51.923076923076927</c:v>
                </c:pt>
                <c:pt idx="2">
                  <c:v>50.588235294117652</c:v>
                </c:pt>
                <c:pt idx="3">
                  <c:v>64.615384615384599</c:v>
                </c:pt>
                <c:pt idx="4">
                  <c:v>73.529411764705884</c:v>
                </c:pt>
                <c:pt idx="5">
                  <c:v>81.818181818181785</c:v>
                </c:pt>
              </c:numCache>
            </c:numRef>
          </c:val>
        </c:ser>
        <c:ser>
          <c:idx val="2"/>
          <c:order val="2"/>
          <c:tx>
            <c:strRef>
              <c:f>Sheet1!$B$25</c:f>
              <c:strCache>
                <c:ptCount val="1"/>
                <c:pt idx="0">
                  <c:v>важко відповісти</c:v>
                </c:pt>
              </c:strCache>
            </c:strRef>
          </c:tx>
          <c:spPr>
            <a:noFill/>
            <a:ln w="31750">
              <a:solidFill>
                <a:schemeClr val="bg1">
                  <a:lumMod val="6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1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Sheet1!$C$22:$H$22</c:f>
              <c:strCache>
                <c:ptCount val="6"/>
                <c:pt idx="0">
                  <c:v>14-17 років</c:v>
                </c:pt>
                <c:pt idx="1">
                  <c:v>18-24 років</c:v>
                </c:pt>
                <c:pt idx="2">
                  <c:v>25-35 років</c:v>
                </c:pt>
                <c:pt idx="3">
                  <c:v>36-55 років</c:v>
                </c:pt>
                <c:pt idx="4">
                  <c:v>56 - 65 років</c:v>
                </c:pt>
                <c:pt idx="5">
                  <c:v>Більше 65 років</c:v>
                </c:pt>
              </c:strCache>
            </c:strRef>
          </c:cat>
          <c:val>
            <c:numRef>
              <c:f>Sheet1!$C$25:$H$25</c:f>
              <c:numCache>
                <c:formatCode>####.0</c:formatCode>
                <c:ptCount val="6"/>
                <c:pt idx="0">
                  <c:v>23.333333333333325</c:v>
                </c:pt>
                <c:pt idx="1">
                  <c:v>22.11538461538462</c:v>
                </c:pt>
                <c:pt idx="2">
                  <c:v>30.588235294117645</c:v>
                </c:pt>
                <c:pt idx="3">
                  <c:v>18.46153846153846</c:v>
                </c:pt>
                <c:pt idx="4">
                  <c:v>14.705882352941176</c:v>
                </c:pt>
                <c:pt idx="5">
                  <c:v>18.181818181818191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33"/>
        <c:axId val="120714752"/>
        <c:axId val="120716288"/>
      </c:barChart>
      <c:catAx>
        <c:axId val="12071475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ru-RU"/>
          </a:p>
        </c:txPr>
        <c:crossAx val="120716288"/>
        <c:crosses val="autoZero"/>
        <c:auto val="1"/>
        <c:lblAlgn val="ctr"/>
        <c:lblOffset val="100"/>
        <c:noMultiLvlLbl val="0"/>
      </c:catAx>
      <c:valAx>
        <c:axId val="120716288"/>
        <c:scaling>
          <c:orientation val="minMax"/>
        </c:scaling>
        <c:delete val="1"/>
        <c:axPos val="t"/>
        <c:numFmt formatCode="####.0" sourceLinked="1"/>
        <c:majorTickMark val="out"/>
        <c:minorTickMark val="none"/>
        <c:tickLblPos val="nextTo"/>
        <c:crossAx val="1207147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Sheet1!$B$42</c:f>
              <c:strCache>
                <c:ptCount val="1"/>
                <c:pt idx="0">
                  <c:v>так</c:v>
                </c:pt>
              </c:strCache>
            </c:strRef>
          </c:tx>
          <c:spPr>
            <a:noFill/>
            <a:ln w="31750">
              <a:solidFill>
                <a:srgbClr val="C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Sheet1!$C$41:$G$41</c:f>
              <c:strCache>
                <c:ptCount val="5"/>
                <c:pt idx="0">
                  <c:v>Неповна середня</c:v>
                </c:pt>
                <c:pt idx="1">
                  <c:v>Середня</c:v>
                </c:pt>
                <c:pt idx="2">
                  <c:v>Середньо-спеціальна</c:v>
                </c:pt>
                <c:pt idx="3">
                  <c:v>Неповна вища</c:v>
                </c:pt>
                <c:pt idx="4">
                  <c:v>Вища</c:v>
                </c:pt>
              </c:strCache>
            </c:strRef>
          </c:cat>
          <c:val>
            <c:numRef>
              <c:f>Sheet1!$C$42:$G$42</c:f>
              <c:numCache>
                <c:formatCode>####.0</c:formatCode>
                <c:ptCount val="5"/>
                <c:pt idx="0">
                  <c:v>0</c:v>
                </c:pt>
                <c:pt idx="1">
                  <c:v>24.675324675324671</c:v>
                </c:pt>
                <c:pt idx="2">
                  <c:v>13.768115942028984</c:v>
                </c:pt>
                <c:pt idx="3">
                  <c:v>24.489795918367339</c:v>
                </c:pt>
                <c:pt idx="4">
                  <c:v>21.100917431192663</c:v>
                </c:pt>
              </c:numCache>
            </c:numRef>
          </c:val>
        </c:ser>
        <c:ser>
          <c:idx val="1"/>
          <c:order val="1"/>
          <c:tx>
            <c:strRef>
              <c:f>Sheet1!$B$43</c:f>
              <c:strCache>
                <c:ptCount val="1"/>
                <c:pt idx="0">
                  <c:v>ні</c:v>
                </c:pt>
              </c:strCache>
            </c:strRef>
          </c:tx>
          <c:spPr>
            <a:noFill/>
            <a:ln w="3175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Sheet1!$C$41:$G$41</c:f>
              <c:strCache>
                <c:ptCount val="5"/>
                <c:pt idx="0">
                  <c:v>Неповна середня</c:v>
                </c:pt>
                <c:pt idx="1">
                  <c:v>Середня</c:v>
                </c:pt>
                <c:pt idx="2">
                  <c:v>Середньо-спеціальна</c:v>
                </c:pt>
                <c:pt idx="3">
                  <c:v>Неповна вища</c:v>
                </c:pt>
                <c:pt idx="4">
                  <c:v>Вища</c:v>
                </c:pt>
              </c:strCache>
            </c:strRef>
          </c:cat>
          <c:val>
            <c:numRef>
              <c:f>Sheet1!$C$43:$G$43</c:f>
              <c:numCache>
                <c:formatCode>####.0</c:formatCode>
                <c:ptCount val="5"/>
                <c:pt idx="0">
                  <c:v>70.588235294117666</c:v>
                </c:pt>
                <c:pt idx="1">
                  <c:v>51.948051948051962</c:v>
                </c:pt>
                <c:pt idx="2">
                  <c:v>65.942028985507278</c:v>
                </c:pt>
                <c:pt idx="3">
                  <c:v>53.061224489795904</c:v>
                </c:pt>
                <c:pt idx="4">
                  <c:v>56.880733944954137</c:v>
                </c:pt>
              </c:numCache>
            </c:numRef>
          </c:val>
        </c:ser>
        <c:ser>
          <c:idx val="2"/>
          <c:order val="2"/>
          <c:tx>
            <c:strRef>
              <c:f>Sheet1!$B$44</c:f>
              <c:strCache>
                <c:ptCount val="1"/>
                <c:pt idx="0">
                  <c:v>важко відповісти</c:v>
                </c:pt>
              </c:strCache>
            </c:strRef>
          </c:tx>
          <c:spPr>
            <a:noFill/>
            <a:ln w="31750">
              <a:solidFill>
                <a:schemeClr val="bg2">
                  <a:lumMod val="7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2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Sheet1!$C$41:$G$41</c:f>
              <c:strCache>
                <c:ptCount val="5"/>
                <c:pt idx="0">
                  <c:v>Неповна середня</c:v>
                </c:pt>
                <c:pt idx="1">
                  <c:v>Середня</c:v>
                </c:pt>
                <c:pt idx="2">
                  <c:v>Середньо-спеціальна</c:v>
                </c:pt>
                <c:pt idx="3">
                  <c:v>Неповна вища</c:v>
                </c:pt>
                <c:pt idx="4">
                  <c:v>Вища</c:v>
                </c:pt>
              </c:strCache>
            </c:strRef>
          </c:cat>
          <c:val>
            <c:numRef>
              <c:f>Sheet1!$C$44:$G$44</c:f>
              <c:numCache>
                <c:formatCode>####.0</c:formatCode>
                <c:ptCount val="5"/>
                <c:pt idx="0">
                  <c:v>29.411764705882351</c:v>
                </c:pt>
                <c:pt idx="1">
                  <c:v>23.376623376623371</c:v>
                </c:pt>
                <c:pt idx="2">
                  <c:v>20.289855072463769</c:v>
                </c:pt>
                <c:pt idx="3">
                  <c:v>22.448979591836732</c:v>
                </c:pt>
                <c:pt idx="4">
                  <c:v>22.01834862385321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38"/>
        <c:axId val="121835520"/>
        <c:axId val="121837056"/>
      </c:barChart>
      <c:catAx>
        <c:axId val="1218355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</a:defRPr>
            </a:pPr>
            <a:endParaRPr lang="ru-RU"/>
          </a:p>
        </c:txPr>
        <c:crossAx val="121837056"/>
        <c:crosses val="autoZero"/>
        <c:auto val="1"/>
        <c:lblAlgn val="ctr"/>
        <c:lblOffset val="100"/>
        <c:noMultiLvlLbl val="0"/>
      </c:catAx>
      <c:valAx>
        <c:axId val="121837056"/>
        <c:scaling>
          <c:orientation val="minMax"/>
        </c:scaling>
        <c:delete val="1"/>
        <c:axPos val="b"/>
        <c:numFmt formatCode="####.0" sourceLinked="1"/>
        <c:majorTickMark val="out"/>
        <c:minorTickMark val="none"/>
        <c:tickLblPos val="nextTo"/>
        <c:crossAx val="121835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36941902122834"/>
          <c:y val="6.0844397036134E-2"/>
          <c:w val="0.15742792152990961"/>
          <c:h val="0.15742128421493745"/>
        </c:manualLayout>
      </c:layout>
      <c:overlay val="0"/>
      <c:txPr>
        <a:bodyPr/>
        <a:lstStyle/>
        <a:p>
          <a:pPr>
            <a:defRPr sz="1400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Sheet1!$C$149</c:f>
              <c:strCache>
                <c:ptCount val="1"/>
                <c:pt idx="0">
                  <c:v>Не отримую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c:spPr>
          </c:dPt>
          <c:dPt>
            <c:idx val="7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c:spPr>
          </c:dPt>
          <c:dPt>
            <c:idx val="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c:spPr>
          </c:dPt>
          <c:dPt>
            <c:idx val="10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c:spPr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Sheet1!$B$150:$B$161</c:f>
              <c:strCache>
                <c:ptCount val="10"/>
                <c:pt idx="0">
                  <c:v> Телебачення</c:v>
                </c:pt>
                <c:pt idx="3">
                  <c:v>Газети</c:v>
                </c:pt>
                <c:pt idx="6">
                  <c:v>Соціальні мережі</c:v>
                </c:pt>
                <c:pt idx="9">
                  <c:v>Реклама на вулиці</c:v>
                </c:pt>
              </c:strCache>
            </c:strRef>
          </c:cat>
          <c:val>
            <c:numRef>
              <c:f>Sheet1!$C$150:$C$161</c:f>
              <c:numCache>
                <c:formatCode>####.0</c:formatCode>
                <c:ptCount val="12"/>
                <c:pt idx="0">
                  <c:v>41.085271317829459</c:v>
                </c:pt>
                <c:pt idx="1">
                  <c:v>33.8501291989664</c:v>
                </c:pt>
                <c:pt idx="2">
                  <c:v>25.06459948320413</c:v>
                </c:pt>
                <c:pt idx="3">
                  <c:v>49.841269841269835</c:v>
                </c:pt>
                <c:pt idx="4">
                  <c:v>36.825396825396822</c:v>
                </c:pt>
                <c:pt idx="5">
                  <c:v>13.333333333333334</c:v>
                </c:pt>
                <c:pt idx="6">
                  <c:v>22.144522144522142</c:v>
                </c:pt>
                <c:pt idx="7">
                  <c:v>33.799533799533812</c:v>
                </c:pt>
                <c:pt idx="8">
                  <c:v>44.055944055944039</c:v>
                </c:pt>
                <c:pt idx="9">
                  <c:v>35.493827160493822</c:v>
                </c:pt>
                <c:pt idx="10">
                  <c:v>37.037037037037031</c:v>
                </c:pt>
                <c:pt idx="11">
                  <c:v>27.469135802469129</c:v>
                </c:pt>
              </c:numCache>
            </c:numRef>
          </c:val>
        </c:ser>
        <c:ser>
          <c:idx val="1"/>
          <c:order val="1"/>
          <c:tx>
            <c:strRef>
              <c:f>Sheet1!$D$149</c:f>
              <c:strCache>
                <c:ptCount val="1"/>
                <c:pt idx="0">
                  <c:v>Час від часу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c:spPr>
          <c:invertIfNegative val="0"/>
          <c:cat>
            <c:strRef>
              <c:f>Sheet1!$B$150:$B$161</c:f>
              <c:strCache>
                <c:ptCount val="10"/>
                <c:pt idx="0">
                  <c:v> Телебачення</c:v>
                </c:pt>
                <c:pt idx="3">
                  <c:v>Газети</c:v>
                </c:pt>
                <c:pt idx="6">
                  <c:v>Соціальні мережі</c:v>
                </c:pt>
                <c:pt idx="9">
                  <c:v>Реклама на вулиці</c:v>
                </c:pt>
              </c:strCache>
            </c:strRef>
          </c:cat>
          <c:val>
            <c:numRef>
              <c:f>Sheet1!$D$150:$D$161</c:f>
              <c:numCache>
                <c:formatCode>General</c:formatCode>
                <c:ptCount val="12"/>
              </c:numCache>
            </c:numRef>
          </c:val>
        </c:ser>
        <c:ser>
          <c:idx val="2"/>
          <c:order val="2"/>
          <c:tx>
            <c:strRef>
              <c:f>Sheet1!$E$149</c:f>
              <c:strCache>
                <c:ptCount val="1"/>
                <c:pt idx="0">
                  <c:v>Постійно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Sheet1!$B$150:$B$161</c:f>
              <c:strCache>
                <c:ptCount val="10"/>
                <c:pt idx="0">
                  <c:v> Телебачення</c:v>
                </c:pt>
                <c:pt idx="3">
                  <c:v>Газети</c:v>
                </c:pt>
                <c:pt idx="6">
                  <c:v>Соціальні мережі</c:v>
                </c:pt>
                <c:pt idx="9">
                  <c:v>Реклама на вулиці</c:v>
                </c:pt>
              </c:strCache>
            </c:strRef>
          </c:cat>
          <c:val>
            <c:numRef>
              <c:f>Sheet1!$E$150:$E$161</c:f>
              <c:numCache>
                <c:formatCode>General</c:formatCode>
                <c:ptCount val="1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21997568"/>
        <c:axId val="122015744"/>
      </c:barChart>
      <c:catAx>
        <c:axId val="121997568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 Narrow" pitchFamily="34" charset="0"/>
              </a:defRPr>
            </a:pPr>
            <a:endParaRPr lang="ru-RU"/>
          </a:p>
        </c:txPr>
        <c:crossAx val="122015744"/>
        <c:crosses val="autoZero"/>
        <c:auto val="1"/>
        <c:lblAlgn val="ctr"/>
        <c:lblOffset val="100"/>
        <c:noMultiLvlLbl val="0"/>
      </c:catAx>
      <c:valAx>
        <c:axId val="122015744"/>
        <c:scaling>
          <c:orientation val="minMax"/>
        </c:scaling>
        <c:delete val="1"/>
        <c:axPos val="t"/>
        <c:numFmt formatCode="####.0" sourceLinked="1"/>
        <c:majorTickMark val="out"/>
        <c:minorTickMark val="none"/>
        <c:tickLblPos val="nextTo"/>
        <c:crossAx val="121997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292098958834325"/>
          <c:y val="6.5023612745079729E-2"/>
          <c:w val="0.16544433909112155"/>
          <c:h val="0.2654177190888819"/>
        </c:manualLayout>
      </c:layout>
      <c:overlay val="0"/>
      <c:spPr>
        <a:ln>
          <a:noFill/>
        </a:ln>
      </c:spPr>
      <c:txPr>
        <a:bodyPr/>
        <a:lstStyle/>
        <a:p>
          <a:pPr>
            <a:defRPr sz="1600">
              <a:ln>
                <a:noFill/>
              </a:ln>
              <a:latin typeface="Aharoni" pitchFamily="2" charset="-79"/>
              <a:cs typeface="Aharoni" pitchFamily="2" charset="-79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 w="31750">
              <a:solidFill>
                <a:schemeClr val="accent1"/>
              </a:solidFill>
            </a:ln>
          </c:spPr>
          <c:invertIfNegative val="0"/>
          <c:dPt>
            <c:idx val="5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Pt>
            <c:idx val="6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Pt>
            <c:idx val="7"/>
            <c:invertIfNegative val="0"/>
            <c:bubble3D val="0"/>
            <c:spPr>
              <a:noFill/>
              <a:ln w="31750">
                <a:solidFill>
                  <a:srgbClr val="C00000"/>
                </a:solidFill>
              </a:ln>
            </c:spPr>
          </c:dPt>
          <c:dLbls>
            <c:txPr>
              <a:bodyPr/>
              <a:lstStyle/>
              <a:p>
                <a:pPr>
                  <a:defRPr sz="1400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Sheet1!$B$602:$B$609</c:f>
              <c:strCache>
                <c:ptCount val="8"/>
                <c:pt idx="0">
                  <c:v> «Сарафанне радіо»</c:v>
                </c:pt>
                <c:pt idx="1">
                  <c:v> Від колег, друзів, родичів</c:v>
                </c:pt>
                <c:pt idx="2">
                  <c:v>Реклама (буклети, календарі, оголошення зовнішня реклама)</c:v>
                </c:pt>
                <c:pt idx="3">
                  <c:v> Роздача флаєрів на вулиці;</c:v>
                </c:pt>
                <c:pt idx="4">
                  <c:v>Від компетентних осіб (фахівців, керівництва міста, регіону)</c:v>
                </c:pt>
                <c:pt idx="5">
                  <c:v> Афіші в загальнодоступних місцях;</c:v>
                </c:pt>
                <c:pt idx="6">
                  <c:v>Оголошення в Інтернеті, розсилка електронною поштою, повідомлення в соціальних мережах</c:v>
                </c:pt>
                <c:pt idx="7">
                  <c:v> ЗМІ (радіо, телебачення, газети)</c:v>
                </c:pt>
              </c:strCache>
            </c:strRef>
          </c:cat>
          <c:val>
            <c:numRef>
              <c:f>Sheet1!$C$602:$C$609</c:f>
              <c:numCache>
                <c:formatCode>####.0</c:formatCode>
                <c:ptCount val="8"/>
                <c:pt idx="0">
                  <c:v>6.7226890756302513</c:v>
                </c:pt>
                <c:pt idx="1">
                  <c:v>11.428571428571425</c:v>
                </c:pt>
                <c:pt idx="2">
                  <c:v>15.798319327731091</c:v>
                </c:pt>
                <c:pt idx="3">
                  <c:v>16.302521008403357</c:v>
                </c:pt>
                <c:pt idx="4">
                  <c:v>17.983193277310917</c:v>
                </c:pt>
                <c:pt idx="5">
                  <c:v>20.840336134453782</c:v>
                </c:pt>
                <c:pt idx="6">
                  <c:v>27.226890756302524</c:v>
                </c:pt>
                <c:pt idx="7">
                  <c:v>41.512605042016808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9391744"/>
        <c:axId val="229397632"/>
      </c:barChart>
      <c:catAx>
        <c:axId val="2293917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ru-RU"/>
          </a:p>
        </c:txPr>
        <c:crossAx val="229397632"/>
        <c:crosses val="autoZero"/>
        <c:auto val="1"/>
        <c:lblAlgn val="ctr"/>
        <c:lblOffset val="100"/>
        <c:noMultiLvlLbl val="0"/>
      </c:catAx>
      <c:valAx>
        <c:axId val="229397632"/>
        <c:scaling>
          <c:orientation val="minMax"/>
        </c:scaling>
        <c:delete val="1"/>
        <c:axPos val="b"/>
        <c:numFmt formatCode="####.0" sourceLinked="1"/>
        <c:majorTickMark val="out"/>
        <c:minorTickMark val="none"/>
        <c:tickLblPos val="nextTo"/>
        <c:crossAx val="229391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524560520051271"/>
          <c:y val="0.12258607007757008"/>
          <c:w val="0.75671847341756715"/>
          <c:h val="0.853150651936886"/>
        </c:manualLayout>
      </c:layout>
      <c:pieChart>
        <c:varyColors val="1"/>
        <c:ser>
          <c:idx val="0"/>
          <c:order val="0"/>
          <c:explosion val="3"/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3"/>
            <c:bubble3D val="0"/>
            <c:spPr>
              <a:solidFill>
                <a:schemeClr val="tx2"/>
              </a:solidFill>
            </c:spPr>
          </c:dPt>
          <c:dLbls>
            <c:dLbl>
              <c:idx val="0"/>
              <c:layout>
                <c:manualLayout>
                  <c:x val="6.7910761154855656E-2"/>
                  <c:y val="-4.0208032521305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4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Sheet1!$B$215:$B$219</c:f>
              <c:strCache>
                <c:ptCount val="5"/>
                <c:pt idx="0">
                  <c:v>Неповна середня</c:v>
                </c:pt>
                <c:pt idx="1">
                  <c:v>Середня</c:v>
                </c:pt>
                <c:pt idx="2">
                  <c:v>Середньо-спеціальна</c:v>
                </c:pt>
                <c:pt idx="3">
                  <c:v>Неповна вища</c:v>
                </c:pt>
                <c:pt idx="4">
                  <c:v>Віща</c:v>
                </c:pt>
              </c:strCache>
            </c:strRef>
          </c:cat>
          <c:val>
            <c:numRef>
              <c:f>Sheet1!$C$215:$C$219</c:f>
              <c:numCache>
                <c:formatCode>####.0</c:formatCode>
                <c:ptCount val="5"/>
                <c:pt idx="0">
                  <c:v>4.823151125401929</c:v>
                </c:pt>
                <c:pt idx="1">
                  <c:v>19.292604501607713</c:v>
                </c:pt>
                <c:pt idx="2">
                  <c:v>36.495176848874614</c:v>
                </c:pt>
                <c:pt idx="3">
                  <c:v>11.09324758842444</c:v>
                </c:pt>
                <c:pt idx="4">
                  <c:v>28.295819935691316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 w="38100">
      <a:solidFill>
        <a:schemeClr val="tx1"/>
      </a:solidFill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4"/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Sheet1!$B$478:$B$482</c:f>
              <c:strCache>
                <c:ptCount val="5"/>
                <c:pt idx="0">
                  <c:v>до 5 років</c:v>
                </c:pt>
                <c:pt idx="1">
                  <c:v>до 10 років</c:v>
                </c:pt>
                <c:pt idx="2">
                  <c:v>від 10 до 20 років</c:v>
                </c:pt>
                <c:pt idx="3">
                  <c:v>від 20 до 30 років</c:v>
                </c:pt>
                <c:pt idx="4">
                  <c:v>понад 30 років</c:v>
                </c:pt>
              </c:strCache>
            </c:strRef>
          </c:cat>
          <c:val>
            <c:numRef>
              <c:f>Sheet1!$C$478:$C$482</c:f>
              <c:numCache>
                <c:formatCode>####.0</c:formatCode>
                <c:ptCount val="5"/>
                <c:pt idx="0">
                  <c:v>26.72727272727273</c:v>
                </c:pt>
                <c:pt idx="1">
                  <c:v>19.636363636363633</c:v>
                </c:pt>
                <c:pt idx="2">
                  <c:v>27.454545454545453</c:v>
                </c:pt>
                <c:pt idx="3">
                  <c:v>13.090909090909093</c:v>
                </c:pt>
                <c:pt idx="4">
                  <c:v>13.090909090909093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ln w="28575">
      <a:solidFill>
        <a:schemeClr val="tx1"/>
      </a:solidFill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5"/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cat>
            <c:strRef>
              <c:f>Sheet1!$B$498:$B$502</c:f>
              <c:strCache>
                <c:ptCount val="5"/>
                <c:pt idx="0">
                  <c:v>1-3 року</c:v>
                </c:pt>
                <c:pt idx="1">
                  <c:v>4-9 років</c:v>
                </c:pt>
                <c:pt idx="2">
                  <c:v>10-19 років</c:v>
                </c:pt>
                <c:pt idx="3">
                  <c:v>20-40 років</c:v>
                </c:pt>
                <c:pt idx="4">
                  <c:v>Від народження</c:v>
                </c:pt>
              </c:strCache>
            </c:strRef>
          </c:cat>
          <c:val>
            <c:numRef>
              <c:f>Sheet1!$C$498:$C$502</c:f>
              <c:numCache>
                <c:formatCode>####.0</c:formatCode>
                <c:ptCount val="5"/>
                <c:pt idx="0">
                  <c:v>11.900826446280993</c:v>
                </c:pt>
                <c:pt idx="1">
                  <c:v>10.247933884297517</c:v>
                </c:pt>
                <c:pt idx="2">
                  <c:v>17.685950413223139</c:v>
                </c:pt>
                <c:pt idx="3">
                  <c:v>10.082644628099175</c:v>
                </c:pt>
                <c:pt idx="4">
                  <c:v>50.082644628099175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ln w="38100">
      <a:solidFill>
        <a:schemeClr val="tx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618105182944012E-2"/>
          <c:y val="8.0650921175995316E-2"/>
          <c:w val="0.88455796925942387"/>
          <c:h val="0.80871439351784802"/>
        </c:manualLayout>
      </c:layout>
      <c:pieChart>
        <c:varyColors val="1"/>
        <c:ser>
          <c:idx val="0"/>
          <c:order val="0"/>
          <c:spPr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c:spPr>
          <c:explosion val="16"/>
          <c:dPt>
            <c:idx val="1"/>
            <c:bubble3D val="0"/>
            <c:spPr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2"/>
            <c:bubble3D val="0"/>
            <c:spPr>
              <a:solidFill>
                <a:schemeClr val="bg2">
                  <a:lumMod val="2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5"/>
            <c:bubble3D val="0"/>
            <c:spPr>
              <a:solidFill>
                <a:schemeClr val="bg2">
                  <a:lumMod val="9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6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7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8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9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1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1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cat>
            <c:strRef>
              <c:f>Sheet1!$B$518:$B$531</c:f>
              <c:strCache>
                <c:ptCount val="14"/>
                <c:pt idx="0">
                  <c:v>Піщана</c:v>
                </c:pt>
                <c:pt idx="1">
                  <c:v>Житловий масив</c:v>
                </c:pt>
                <c:pt idx="2">
                  <c:v>Центр</c:v>
                </c:pt>
                <c:pt idx="3">
                  <c:v>вул. Героїв України</c:v>
                </c:pt>
                <c:pt idx="4">
                  <c:v>Н.Мелітополь</c:v>
                </c:pt>
                <c:pt idx="5">
                  <c:v>Юрівка (вул. Февральська)</c:v>
                </c:pt>
                <c:pt idx="6">
                  <c:v>Сотня (р-н школи №13)</c:v>
                </c:pt>
                <c:pt idx="7">
                  <c:v>Р-н вул. А.Невського</c:v>
                </c:pt>
                <c:pt idx="8">
                  <c:v>Червона гірка</c:v>
                </c:pt>
                <c:pt idx="9">
                  <c:v>Мікрорайон</c:v>
                </c:pt>
                <c:pt idx="10">
                  <c:v>бул.30 років Перемоги</c:v>
                </c:pt>
                <c:pt idx="11">
                  <c:v>вул. Чкалова (північ, південь)</c:v>
                </c:pt>
                <c:pt idx="12">
                  <c:v>Залізничний вокзал</c:v>
                </c:pt>
                <c:pt idx="13">
                  <c:v>Авіамістечко</c:v>
                </c:pt>
              </c:strCache>
            </c:strRef>
          </c:cat>
          <c:val>
            <c:numRef>
              <c:f>Sheet1!$C$518:$C$531</c:f>
              <c:numCache>
                <c:formatCode>####.0</c:formatCode>
                <c:ptCount val="14"/>
                <c:pt idx="0">
                  <c:v>6.2992125984251972</c:v>
                </c:pt>
                <c:pt idx="1">
                  <c:v>9.6062992125984277</c:v>
                </c:pt>
                <c:pt idx="2">
                  <c:v>12.440944881889765</c:v>
                </c:pt>
                <c:pt idx="3">
                  <c:v>5.1968503937007871</c:v>
                </c:pt>
                <c:pt idx="4">
                  <c:v>14.173228346456693</c:v>
                </c:pt>
                <c:pt idx="5">
                  <c:v>7.2440944881889759</c:v>
                </c:pt>
                <c:pt idx="6">
                  <c:v>2.204724409448819</c:v>
                </c:pt>
                <c:pt idx="7">
                  <c:v>2.3622047244094482</c:v>
                </c:pt>
                <c:pt idx="8">
                  <c:v>4.8818897637795287</c:v>
                </c:pt>
                <c:pt idx="9">
                  <c:v>21.574803149606304</c:v>
                </c:pt>
                <c:pt idx="10">
                  <c:v>5.0393700787401574</c:v>
                </c:pt>
                <c:pt idx="11">
                  <c:v>3.7795275590551185</c:v>
                </c:pt>
                <c:pt idx="12">
                  <c:v>2.3622047244094482</c:v>
                </c:pt>
                <c:pt idx="13">
                  <c:v>2.834645669291338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ln w="28575">
      <a:solidFill>
        <a:schemeClr val="tx1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4737050331943804"/>
          <c:y val="8.6824642202743538E-2"/>
          <c:w val="0.45262949668056202"/>
          <c:h val="0.85896267683520688"/>
        </c:manualLayout>
      </c:layout>
      <c:barChart>
        <c:barDir val="bar"/>
        <c:grouping val="clustered"/>
        <c:varyColors val="0"/>
        <c:ser>
          <c:idx val="0"/>
          <c:order val="0"/>
          <c:spPr>
            <a:noFill/>
            <a:ln w="31750">
              <a:solidFill>
                <a:schemeClr val="accent1">
                  <a:lumMod val="75000"/>
                </a:schemeClr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Sheet1!$B$4:$B$24</c:f>
              <c:strCache>
                <c:ptCount val="21"/>
                <c:pt idx="0">
                  <c:v>Працевлаштований інвалід</c:v>
                </c:pt>
                <c:pt idx="1">
                  <c:v>Фермер</c:v>
                </c:pt>
                <c:pt idx="2">
                  <c:v>Професійний політик, працівник управління держапарату</c:v>
                </c:pt>
                <c:pt idx="3">
                  <c:v>Зареєстрований безробітний</c:v>
                </c:pt>
                <c:pt idx="4">
                  <c:v>Не працюю по інвалідності</c:v>
                </c:pt>
                <c:pt idx="5">
                  <c:v>Керівник (заступник керівника) підприємства, установи, сільгосппідприємства</c:v>
                </c:pt>
                <c:pt idx="6">
                  <c:v>Службовець держапарату (посадова особа)</c:v>
                </c:pt>
                <c:pt idx="7">
                  <c:v>Різноробочий, підсобний робітник</c:v>
                </c:pt>
                <c:pt idx="8">
                  <c:v>Працівник сільгосппідприємства</c:v>
                </c:pt>
                <c:pt idx="9">
                  <c:v>Працівник правоохоронних органів, військовослужбовець</c:v>
                </c:pt>
                <c:pt idx="10">
                  <c:v>Не працюю і не маю ніяких джерел доходу</c:v>
                </c:pt>
                <c:pt idx="11">
                  <c:v>Домогосподарка</c:v>
                </c:pt>
                <c:pt idx="12">
                  <c:v>Кваліфікований робітник</c:v>
                </c:pt>
                <c:pt idx="13">
                  <c:v>Підприємець у великому або середньому бізнесі</c:v>
                </c:pt>
                <c:pt idx="14">
                  <c:v>Службовець з числа допоміжного персоналу</c:v>
                </c:pt>
                <c:pt idx="15">
                  <c:v>Непрацюючий пенсіонер</c:v>
                </c:pt>
                <c:pt idx="16">
                  <c:v>Не маю постійного місця роботи, але підробляю в різних місцях в залежності від обставин</c:v>
                </c:pt>
                <c:pt idx="17">
                  <c:v>Займаюся дрібним бізнесом, індивідуальним підприємництвом</c:v>
                </c:pt>
                <c:pt idx="18">
                  <c:v>Спеціаліст технічного профілю (з вищою або середньою спеціальною освітою)</c:v>
                </c:pt>
                <c:pt idx="19">
                  <c:v>Учень, студент, курсант, аспірант</c:v>
                </c:pt>
                <c:pt idx="20">
                  <c:v>Фахівець у галузі науки, культури, охорони здоров`я, освіти, виховання</c:v>
                </c:pt>
              </c:strCache>
            </c:strRef>
          </c:cat>
          <c:val>
            <c:numRef>
              <c:f>Sheet1!$C$4:$C$24</c:f>
              <c:numCache>
                <c:formatCode>####.0</c:formatCode>
                <c:ptCount val="21"/>
                <c:pt idx="0">
                  <c:v>0.32362459546925582</c:v>
                </c:pt>
                <c:pt idx="1">
                  <c:v>0.64724919093851152</c:v>
                </c:pt>
                <c:pt idx="2">
                  <c:v>0.970873786407767</c:v>
                </c:pt>
                <c:pt idx="3">
                  <c:v>0.970873786407767</c:v>
                </c:pt>
                <c:pt idx="4">
                  <c:v>1.1326860841423949</c:v>
                </c:pt>
                <c:pt idx="5">
                  <c:v>1.9417475728155342</c:v>
                </c:pt>
                <c:pt idx="6">
                  <c:v>2.1035598705501619</c:v>
                </c:pt>
                <c:pt idx="7">
                  <c:v>2.7508090614886731</c:v>
                </c:pt>
                <c:pt idx="8">
                  <c:v>2.7508090614886731</c:v>
                </c:pt>
                <c:pt idx="9">
                  <c:v>3.0744336569579294</c:v>
                </c:pt>
                <c:pt idx="10">
                  <c:v>3.2362459546925568</c:v>
                </c:pt>
                <c:pt idx="11">
                  <c:v>3.883495145631068</c:v>
                </c:pt>
                <c:pt idx="12">
                  <c:v>4.2071197411003238</c:v>
                </c:pt>
                <c:pt idx="13">
                  <c:v>5.3398058252427187</c:v>
                </c:pt>
                <c:pt idx="14">
                  <c:v>5.3398058252427187</c:v>
                </c:pt>
                <c:pt idx="15">
                  <c:v>6.4724919093851137</c:v>
                </c:pt>
                <c:pt idx="16">
                  <c:v>7.1197411003236262</c:v>
                </c:pt>
                <c:pt idx="17">
                  <c:v>8.2524271844660202</c:v>
                </c:pt>
                <c:pt idx="18">
                  <c:v>8.8996763754045318</c:v>
                </c:pt>
                <c:pt idx="19">
                  <c:v>12.944983818770227</c:v>
                </c:pt>
                <c:pt idx="20">
                  <c:v>14.401294498381874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484992"/>
        <c:axId val="120486528"/>
      </c:barChart>
      <c:catAx>
        <c:axId val="120484992"/>
        <c:scaling>
          <c:orientation val="minMax"/>
        </c:scaling>
        <c:delete val="0"/>
        <c:axPos val="l"/>
        <c:majorTickMark val="out"/>
        <c:minorTickMark val="none"/>
        <c:tickLblPos val="nextTo"/>
        <c:crossAx val="120486528"/>
        <c:crosses val="autoZero"/>
        <c:auto val="1"/>
        <c:lblAlgn val="ctr"/>
        <c:lblOffset val="100"/>
        <c:noMultiLvlLbl val="0"/>
      </c:catAx>
      <c:valAx>
        <c:axId val="120486528"/>
        <c:scaling>
          <c:orientation val="minMax"/>
        </c:scaling>
        <c:delete val="1"/>
        <c:axPos val="b"/>
        <c:numFmt formatCode="####.0" sourceLinked="1"/>
        <c:majorTickMark val="out"/>
        <c:minorTickMark val="none"/>
        <c:tickLblPos val="nextTo"/>
        <c:crossAx val="120484992"/>
        <c:crosses val="autoZero"/>
        <c:crossBetween val="between"/>
      </c:valAx>
    </c:plotArea>
    <c:plotVisOnly val="1"/>
    <c:dispBlanksAs val="gap"/>
    <c:showDLblsOverMax val="0"/>
  </c:chart>
  <c:spPr>
    <a:ln w="28575">
      <a:solidFill>
        <a:schemeClr val="tx1"/>
      </a:solidFill>
    </a:ln>
  </c:spPr>
  <c:txPr>
    <a:bodyPr/>
    <a:lstStyle/>
    <a:p>
      <a:pPr>
        <a:defRPr>
          <a:latin typeface="Arial Narrow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25000"/>
                </a:schemeClr>
              </a:solidFill>
            </c:spPr>
          </c:dPt>
          <c:dPt>
            <c:idx val="1"/>
            <c:bubble3D val="0"/>
            <c:spPr>
              <a:solidFill>
                <a:srgbClr val="C00000"/>
              </a:solidFill>
            </c:spPr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</c:spPr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0.11373517982411069"/>
                  <c:y val="0.10653908717997077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Black" pitchFamily="34" charset="0"/>
                      <a:cs typeface="Aharoni" pitchFamily="2" charset="-79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8644124108945"/>
                  <c:y val="-0.20167990790073403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Black" pitchFamily="34" charset="0"/>
                      <a:cs typeface="Aharoni" pitchFamily="2" charset="-79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2094301497945192"/>
                  <c:y val="-0.15610334449211818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Black" pitchFamily="34" charset="0"/>
                      <a:cs typeface="Aharoni" pitchFamily="2" charset="-79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2756289498940088"/>
                  <c:y val="0.12726279724016534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Arial Black" pitchFamily="34" charset="0"/>
                      <a:cs typeface="Aharoni" pitchFamily="2" charset="-79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Arial Black" pitchFamily="34" charset="0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Sheet1!$B$9:$B$12</c:f>
              <c:strCache>
                <c:ptCount val="4"/>
                <c:pt idx="0">
                  <c:v>загальноосвітня школа, гімназія, ліцей</c:v>
                </c:pt>
                <c:pt idx="1">
                  <c:v>технікум, коледж (середньо-спеціальна освіта)</c:v>
                </c:pt>
                <c:pt idx="2">
                  <c:v>ліцей, училище (середньо-професійна освіта)</c:v>
                </c:pt>
                <c:pt idx="3">
                  <c:v>вищий навчальний заклад</c:v>
                </c:pt>
              </c:strCache>
            </c:strRef>
          </c:cat>
          <c:val>
            <c:numRef>
              <c:f>Sheet1!$C$9:$C$12</c:f>
              <c:numCache>
                <c:formatCode>####.0</c:formatCode>
                <c:ptCount val="4"/>
                <c:pt idx="0">
                  <c:v>23.939393939393931</c:v>
                </c:pt>
                <c:pt idx="1">
                  <c:v>30.757575757575758</c:v>
                </c:pt>
                <c:pt idx="2">
                  <c:v>17.272727272727263</c:v>
                </c:pt>
                <c:pt idx="3">
                  <c:v>28.030303030303024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096526608006356"/>
          <c:y val="5.2979474122620933E-2"/>
          <c:w val="0.33030476858889746"/>
          <c:h val="0.5372546246090496"/>
        </c:manualLayout>
      </c:layout>
      <c:overlay val="0"/>
      <c:txPr>
        <a:bodyPr/>
        <a:lstStyle/>
        <a:p>
          <a:pPr>
            <a:defRPr sz="1400" b="1">
              <a:solidFill>
                <a:schemeClr val="tx2"/>
              </a:solidFill>
              <a:latin typeface="Arial Narrow" pitchFamily="34" charset="0"/>
              <a:cs typeface="Aharoni" pitchFamily="2" charset="-79"/>
            </a:defRPr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noFill/>
            <a:ln w="25400"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i="1">
                    <a:latin typeface="Aharoni" pitchFamily="2" charset="-79"/>
                    <a:cs typeface="Aharoni" pitchFamily="2" charset="-79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Sheet1!$B$28:$B$35</c:f>
              <c:strCache>
                <c:ptCount val="8"/>
                <c:pt idx="0">
                  <c:v>Інше</c:v>
                </c:pt>
                <c:pt idx="1">
                  <c:v>Сільськогосподарські спеціальності (сільське господарство, лісове господарство, рибництво, ветеринарія)</c:v>
                </c:pt>
                <c:pt idx="2">
                  <c:v>Медицина і охорона здоров’я (загальна і клінічна медицина, науки про здоров’я, медичні біотехнології)</c:v>
                </c:pt>
                <c:pt idx="3">
                  <c:v>Педагогічні спеціальності</c:v>
                </c:pt>
                <c:pt idx="4">
                  <c:v>Природничонаукові спеціальності (математика, інформатика, фізика, хімія і фармацевтика, біологія)</c:v>
                </c:pt>
                <c:pt idx="5">
                  <c:v>Гуманітарні спеціальності (історія, археологія, філологія, іноземні мови, культура, мистецтво та ін.)</c:v>
                </c:pt>
                <c:pt idx="6">
                  <c:v>Соціальні науки (психологія, економіка і бізнес, соціологія, право, політологія, соціально-економічна географія та ін.)</c:v>
                </c:pt>
                <c:pt idx="7">
                  <c:v>Технічні спеціальності</c:v>
                </c:pt>
              </c:strCache>
            </c:strRef>
          </c:cat>
          <c:val>
            <c:numRef>
              <c:f>Sheet1!$C$28:$C$35</c:f>
              <c:numCache>
                <c:formatCode>####.0</c:formatCode>
                <c:ptCount val="8"/>
                <c:pt idx="0">
                  <c:v>6.7911714770797955</c:v>
                </c:pt>
                <c:pt idx="1">
                  <c:v>7.4702886247877771</c:v>
                </c:pt>
                <c:pt idx="2">
                  <c:v>9.1680814940577235</c:v>
                </c:pt>
                <c:pt idx="3">
                  <c:v>11.714770797962649</c:v>
                </c:pt>
                <c:pt idx="4">
                  <c:v>12.054329371816639</c:v>
                </c:pt>
                <c:pt idx="5">
                  <c:v>12.903225806451612</c:v>
                </c:pt>
                <c:pt idx="6">
                  <c:v>15.110356536502549</c:v>
                </c:pt>
                <c:pt idx="7">
                  <c:v>24.787775891341248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9224960"/>
        <c:axId val="119251328"/>
      </c:barChart>
      <c:catAx>
        <c:axId val="11922496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  <a:cs typeface="Arial" pitchFamily="34" charset="0"/>
              </a:defRPr>
            </a:pPr>
            <a:endParaRPr lang="ru-RU"/>
          </a:p>
        </c:txPr>
        <c:crossAx val="119251328"/>
        <c:crosses val="autoZero"/>
        <c:auto val="1"/>
        <c:lblAlgn val="ctr"/>
        <c:lblOffset val="100"/>
        <c:noMultiLvlLbl val="0"/>
      </c:catAx>
      <c:valAx>
        <c:axId val="119251328"/>
        <c:scaling>
          <c:orientation val="minMax"/>
        </c:scaling>
        <c:delete val="1"/>
        <c:axPos val="b"/>
        <c:numFmt formatCode="####.0" sourceLinked="1"/>
        <c:majorTickMark val="out"/>
        <c:minorTickMark val="none"/>
        <c:tickLblPos val="nextTo"/>
        <c:crossAx val="119224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DC7FE0-D3F0-481C-964C-44390FD04028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AB6844AF-C799-4C1F-83F1-13722C1308FB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Виявити недоліки та переваги  існуючої системи освітніх послуг у місті</a:t>
          </a:r>
          <a:endParaRPr lang="ru-RU" sz="1800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gm:t>
    </dgm:pt>
    <dgm:pt modelId="{AE709240-85B6-41BD-BD9E-910E58A9E7D6}" type="parTrans" cxnId="{C34E5407-6483-4B83-9725-22B27ABF36CD}">
      <dgm:prSet/>
      <dgm:spPr/>
      <dgm:t>
        <a:bodyPr/>
        <a:lstStyle/>
        <a:p>
          <a:endParaRPr lang="ru-RU"/>
        </a:p>
      </dgm:t>
    </dgm:pt>
    <dgm:pt modelId="{B6351B6A-44DA-42FC-B625-E9C081A18032}" type="sibTrans" cxnId="{C34E5407-6483-4B83-9725-22B27ABF36CD}">
      <dgm:prSet/>
      <dgm:spPr/>
      <dgm:t>
        <a:bodyPr/>
        <a:lstStyle/>
        <a:p>
          <a:endParaRPr lang="ru-RU"/>
        </a:p>
      </dgm:t>
    </dgm:pt>
    <dgm:pt modelId="{B4A80825-AFDB-4F5C-8F47-3992E8186C68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Виявити рівень потреби містян у  додаткових освітніх послуг  та мету їх отримання</a:t>
          </a:r>
          <a:endParaRPr lang="ru-RU" sz="1800" b="1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gm:t>
    </dgm:pt>
    <dgm:pt modelId="{A6035EB5-4195-45DA-983F-A6E23AC244D5}" type="parTrans" cxnId="{30BD15BD-015B-491D-B246-109BDF182B8D}">
      <dgm:prSet/>
      <dgm:spPr/>
      <dgm:t>
        <a:bodyPr/>
        <a:lstStyle/>
        <a:p>
          <a:endParaRPr lang="ru-RU"/>
        </a:p>
      </dgm:t>
    </dgm:pt>
    <dgm:pt modelId="{D79CF217-C2E6-47DA-8AA5-4DFE3F58F5A9}" type="sibTrans" cxnId="{30BD15BD-015B-491D-B246-109BDF182B8D}">
      <dgm:prSet/>
      <dgm:spPr/>
      <dgm:t>
        <a:bodyPr/>
        <a:lstStyle/>
        <a:p>
          <a:endParaRPr lang="ru-RU"/>
        </a:p>
      </dgm:t>
    </dgm:pt>
    <dgm:pt modelId="{F2E56EFB-26BD-4918-A606-A0131DC2FA59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Визначити найбільш цікаві додаткові освітні послуги, які б користувалися популярністю у містян </a:t>
          </a:r>
          <a:r>
            <a:rPr lang="ru-RU" sz="22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	</a:t>
          </a:r>
          <a:r>
            <a:rPr lang="ru-RU" sz="2200" b="1" dirty="0" smtClean="0">
              <a:solidFill>
                <a:schemeClr val="tx1"/>
              </a:solidFill>
              <a:latin typeface="Arial Narrow" pitchFamily="34" charset="0"/>
            </a:rPr>
            <a:t>					</a:t>
          </a:r>
          <a:endParaRPr lang="ru-RU" sz="2200" b="1" dirty="0">
            <a:solidFill>
              <a:schemeClr val="tx1"/>
            </a:solidFill>
            <a:latin typeface="Arial Narrow" pitchFamily="34" charset="0"/>
          </a:endParaRPr>
        </a:p>
      </dgm:t>
    </dgm:pt>
    <dgm:pt modelId="{4E41D26B-5A20-49FE-BFCA-AC49FBAD754E}" type="parTrans" cxnId="{484B309C-AF82-4809-ACA6-889C1244C46E}">
      <dgm:prSet/>
      <dgm:spPr/>
      <dgm:t>
        <a:bodyPr/>
        <a:lstStyle/>
        <a:p>
          <a:endParaRPr lang="ru-RU"/>
        </a:p>
      </dgm:t>
    </dgm:pt>
    <dgm:pt modelId="{2F24DA93-EDDA-466C-8471-414C2ADE80A6}" type="sibTrans" cxnId="{484B309C-AF82-4809-ACA6-889C1244C46E}">
      <dgm:prSet/>
      <dgm:spPr/>
      <dgm:t>
        <a:bodyPr/>
        <a:lstStyle/>
        <a:p>
          <a:endParaRPr lang="ru-RU"/>
        </a:p>
      </dgm:t>
    </dgm:pt>
    <dgm:pt modelId="{29984DBD-5C40-4CE9-A6A8-35AAA220C9C8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Виявити якими формами та видами додаткових освітніх послуг користуються/ валися містяни</a:t>
          </a:r>
          <a:endParaRPr lang="ru-RU" sz="1800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gm:t>
    </dgm:pt>
    <dgm:pt modelId="{14311E34-4E1C-4FA0-80E4-786D06633707}" type="parTrans" cxnId="{B1AB5544-7F88-496A-A14C-A860F6F04FA3}">
      <dgm:prSet/>
      <dgm:spPr/>
      <dgm:t>
        <a:bodyPr/>
        <a:lstStyle/>
        <a:p>
          <a:endParaRPr lang="ru-RU"/>
        </a:p>
      </dgm:t>
    </dgm:pt>
    <dgm:pt modelId="{0ADE0CDB-DD18-4517-885F-4F021AD8FB71}" type="sibTrans" cxnId="{B1AB5544-7F88-496A-A14C-A860F6F04FA3}">
      <dgm:prSet/>
      <dgm:spPr/>
      <dgm:t>
        <a:bodyPr/>
        <a:lstStyle/>
        <a:p>
          <a:endParaRPr lang="ru-RU"/>
        </a:p>
      </dgm:t>
    </dgm:pt>
    <dgm:pt modelId="{C4AA8B6F-C9CA-4556-B58D-9EA79C0A5AFF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uk-UA" sz="18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Визначити джерела інформованості  містян про  додаткові освітні послуги </a:t>
          </a:r>
          <a:endParaRPr lang="ru-RU" sz="1800" b="1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gm:t>
    </dgm:pt>
    <dgm:pt modelId="{4EAFFEAB-911C-43AE-A71B-CEFD9F70EA1F}" type="parTrans" cxnId="{0A037F81-9544-449E-849D-84CD06532410}">
      <dgm:prSet/>
      <dgm:spPr/>
      <dgm:t>
        <a:bodyPr/>
        <a:lstStyle/>
        <a:p>
          <a:endParaRPr lang="ru-RU"/>
        </a:p>
      </dgm:t>
    </dgm:pt>
    <dgm:pt modelId="{FD9B4FBA-EFA8-47EB-8730-E770657EA86B}" type="sibTrans" cxnId="{0A037F81-9544-449E-849D-84CD06532410}">
      <dgm:prSet/>
      <dgm:spPr/>
      <dgm:t>
        <a:bodyPr/>
        <a:lstStyle/>
        <a:p>
          <a:endParaRPr lang="ru-RU"/>
        </a:p>
      </dgm:t>
    </dgm:pt>
    <dgm:pt modelId="{DC8F04EB-8569-4706-88C6-04B6CC934585}" type="pres">
      <dgm:prSet presAssocID="{E1DC7FE0-D3F0-481C-964C-44390FD040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6646A2-2E75-4899-B1F2-66D4A331CEF6}" type="pres">
      <dgm:prSet presAssocID="{AB6844AF-C799-4C1F-83F1-13722C1308F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B28978-B85B-49D4-8561-E297805BF104}" type="pres">
      <dgm:prSet presAssocID="{B6351B6A-44DA-42FC-B625-E9C081A18032}" presName="spacer" presStyleCnt="0"/>
      <dgm:spPr/>
    </dgm:pt>
    <dgm:pt modelId="{77F9029D-C9FB-44F6-85D1-2F3F769A64D7}" type="pres">
      <dgm:prSet presAssocID="{29984DBD-5C40-4CE9-A6A8-35AAA220C9C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80A8FE-D4DC-465B-B3DE-78E1E6334024}" type="pres">
      <dgm:prSet presAssocID="{0ADE0CDB-DD18-4517-885F-4F021AD8FB71}" presName="spacer" presStyleCnt="0"/>
      <dgm:spPr/>
    </dgm:pt>
    <dgm:pt modelId="{8E69E9CF-53CF-4D98-BA4B-A76EFCDF94A4}" type="pres">
      <dgm:prSet presAssocID="{B4A80825-AFDB-4F5C-8F47-3992E8186C68}" presName="parentText" presStyleLbl="node1" presStyleIdx="2" presStyleCnt="5" custLinFactNeighborX="0" custLinFactNeighborY="-100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D5BF79-FB79-4405-80E4-4BAD84241A5D}" type="pres">
      <dgm:prSet presAssocID="{D79CF217-C2E6-47DA-8AA5-4DFE3F58F5A9}" presName="spacer" presStyleCnt="0"/>
      <dgm:spPr/>
    </dgm:pt>
    <dgm:pt modelId="{387F2D72-D17D-47B1-AEC6-9E226AD26F8D}" type="pres">
      <dgm:prSet presAssocID="{F2E56EFB-26BD-4918-A606-A0131DC2FA5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D0BC6D-66E4-4486-8533-A46E074DBEFF}" type="pres">
      <dgm:prSet presAssocID="{2F24DA93-EDDA-466C-8471-414C2ADE80A6}" presName="spacer" presStyleCnt="0"/>
      <dgm:spPr/>
    </dgm:pt>
    <dgm:pt modelId="{DBB11D05-B001-4241-B4D3-CA97F0AF62FD}" type="pres">
      <dgm:prSet presAssocID="{C4AA8B6F-C9CA-4556-B58D-9EA79C0A5AF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FBF238-2E03-4710-8D24-F1AF98A67A19}" type="presOf" srcId="{B4A80825-AFDB-4F5C-8F47-3992E8186C68}" destId="{8E69E9CF-53CF-4D98-BA4B-A76EFCDF94A4}" srcOrd="0" destOrd="0" presId="urn:microsoft.com/office/officeart/2005/8/layout/vList2"/>
    <dgm:cxn modelId="{0A037F81-9544-449E-849D-84CD06532410}" srcId="{E1DC7FE0-D3F0-481C-964C-44390FD04028}" destId="{C4AA8B6F-C9CA-4556-B58D-9EA79C0A5AFF}" srcOrd="4" destOrd="0" parTransId="{4EAFFEAB-911C-43AE-A71B-CEFD9F70EA1F}" sibTransId="{FD9B4FBA-EFA8-47EB-8730-E770657EA86B}"/>
    <dgm:cxn modelId="{61158162-8D01-49FF-86D9-6CA57F436190}" type="presOf" srcId="{E1DC7FE0-D3F0-481C-964C-44390FD04028}" destId="{DC8F04EB-8569-4706-88C6-04B6CC934585}" srcOrd="0" destOrd="0" presId="urn:microsoft.com/office/officeart/2005/8/layout/vList2"/>
    <dgm:cxn modelId="{B1AB5544-7F88-496A-A14C-A860F6F04FA3}" srcId="{E1DC7FE0-D3F0-481C-964C-44390FD04028}" destId="{29984DBD-5C40-4CE9-A6A8-35AAA220C9C8}" srcOrd="1" destOrd="0" parTransId="{14311E34-4E1C-4FA0-80E4-786D06633707}" sibTransId="{0ADE0CDB-DD18-4517-885F-4F021AD8FB71}"/>
    <dgm:cxn modelId="{B30B6A11-A2E2-4674-B22A-8A0A2D91FA79}" type="presOf" srcId="{AB6844AF-C799-4C1F-83F1-13722C1308FB}" destId="{1E6646A2-2E75-4899-B1F2-66D4A331CEF6}" srcOrd="0" destOrd="0" presId="urn:microsoft.com/office/officeart/2005/8/layout/vList2"/>
    <dgm:cxn modelId="{93962AE3-CF25-4107-961A-6C3522CF9D02}" type="presOf" srcId="{29984DBD-5C40-4CE9-A6A8-35AAA220C9C8}" destId="{77F9029D-C9FB-44F6-85D1-2F3F769A64D7}" srcOrd="0" destOrd="0" presId="urn:microsoft.com/office/officeart/2005/8/layout/vList2"/>
    <dgm:cxn modelId="{484B309C-AF82-4809-ACA6-889C1244C46E}" srcId="{E1DC7FE0-D3F0-481C-964C-44390FD04028}" destId="{F2E56EFB-26BD-4918-A606-A0131DC2FA59}" srcOrd="3" destOrd="0" parTransId="{4E41D26B-5A20-49FE-BFCA-AC49FBAD754E}" sibTransId="{2F24DA93-EDDA-466C-8471-414C2ADE80A6}"/>
    <dgm:cxn modelId="{AEF8C1E6-0B9A-4CBF-8CC5-17F7C14A0869}" type="presOf" srcId="{F2E56EFB-26BD-4918-A606-A0131DC2FA59}" destId="{387F2D72-D17D-47B1-AEC6-9E226AD26F8D}" srcOrd="0" destOrd="0" presId="urn:microsoft.com/office/officeart/2005/8/layout/vList2"/>
    <dgm:cxn modelId="{C34E5407-6483-4B83-9725-22B27ABF36CD}" srcId="{E1DC7FE0-D3F0-481C-964C-44390FD04028}" destId="{AB6844AF-C799-4C1F-83F1-13722C1308FB}" srcOrd="0" destOrd="0" parTransId="{AE709240-85B6-41BD-BD9E-910E58A9E7D6}" sibTransId="{B6351B6A-44DA-42FC-B625-E9C081A18032}"/>
    <dgm:cxn modelId="{DA7EA7C1-FB15-424E-B97D-8695488DD608}" type="presOf" srcId="{C4AA8B6F-C9CA-4556-B58D-9EA79C0A5AFF}" destId="{DBB11D05-B001-4241-B4D3-CA97F0AF62FD}" srcOrd="0" destOrd="0" presId="urn:microsoft.com/office/officeart/2005/8/layout/vList2"/>
    <dgm:cxn modelId="{30BD15BD-015B-491D-B246-109BDF182B8D}" srcId="{E1DC7FE0-D3F0-481C-964C-44390FD04028}" destId="{B4A80825-AFDB-4F5C-8F47-3992E8186C68}" srcOrd="2" destOrd="0" parTransId="{A6035EB5-4195-45DA-983F-A6E23AC244D5}" sibTransId="{D79CF217-C2E6-47DA-8AA5-4DFE3F58F5A9}"/>
    <dgm:cxn modelId="{0E390166-8DA4-447C-B9ED-229EE2D49F21}" type="presParOf" srcId="{DC8F04EB-8569-4706-88C6-04B6CC934585}" destId="{1E6646A2-2E75-4899-B1F2-66D4A331CEF6}" srcOrd="0" destOrd="0" presId="urn:microsoft.com/office/officeart/2005/8/layout/vList2"/>
    <dgm:cxn modelId="{3777E2B1-1065-4106-8310-DEC41089454D}" type="presParOf" srcId="{DC8F04EB-8569-4706-88C6-04B6CC934585}" destId="{76B28978-B85B-49D4-8561-E297805BF104}" srcOrd="1" destOrd="0" presId="urn:microsoft.com/office/officeart/2005/8/layout/vList2"/>
    <dgm:cxn modelId="{14B15718-49E8-459D-9266-B43CD6164B33}" type="presParOf" srcId="{DC8F04EB-8569-4706-88C6-04B6CC934585}" destId="{77F9029D-C9FB-44F6-85D1-2F3F769A64D7}" srcOrd="2" destOrd="0" presId="urn:microsoft.com/office/officeart/2005/8/layout/vList2"/>
    <dgm:cxn modelId="{C85ED844-20AA-49AB-81FE-0C1EF00B266A}" type="presParOf" srcId="{DC8F04EB-8569-4706-88C6-04B6CC934585}" destId="{A080A8FE-D4DC-465B-B3DE-78E1E6334024}" srcOrd="3" destOrd="0" presId="urn:microsoft.com/office/officeart/2005/8/layout/vList2"/>
    <dgm:cxn modelId="{AC3EDB64-D707-4A02-8594-2BA9C6B9C5AE}" type="presParOf" srcId="{DC8F04EB-8569-4706-88C6-04B6CC934585}" destId="{8E69E9CF-53CF-4D98-BA4B-A76EFCDF94A4}" srcOrd="4" destOrd="0" presId="urn:microsoft.com/office/officeart/2005/8/layout/vList2"/>
    <dgm:cxn modelId="{135280F6-5522-4994-A939-5FEAF04C2A46}" type="presParOf" srcId="{DC8F04EB-8569-4706-88C6-04B6CC934585}" destId="{EFD5BF79-FB79-4405-80E4-4BAD84241A5D}" srcOrd="5" destOrd="0" presId="urn:microsoft.com/office/officeart/2005/8/layout/vList2"/>
    <dgm:cxn modelId="{21F05327-56A0-4D57-A7D4-7CCC62BBC6D9}" type="presParOf" srcId="{DC8F04EB-8569-4706-88C6-04B6CC934585}" destId="{387F2D72-D17D-47B1-AEC6-9E226AD26F8D}" srcOrd="6" destOrd="0" presId="urn:microsoft.com/office/officeart/2005/8/layout/vList2"/>
    <dgm:cxn modelId="{45EE4555-6356-4EDD-A955-45BCA4B23294}" type="presParOf" srcId="{DC8F04EB-8569-4706-88C6-04B6CC934585}" destId="{BFD0BC6D-66E4-4486-8533-A46E074DBEFF}" srcOrd="7" destOrd="0" presId="urn:microsoft.com/office/officeart/2005/8/layout/vList2"/>
    <dgm:cxn modelId="{E366BC89-6EF2-4142-BE78-FEB45E238DE6}" type="presParOf" srcId="{DC8F04EB-8569-4706-88C6-04B6CC934585}" destId="{DBB11D05-B001-4241-B4D3-CA97F0AF62F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6646A2-2E75-4899-B1F2-66D4A331CEF6}">
      <dsp:nvSpPr>
        <dsp:cNvPr id="0" name=""/>
        <dsp:cNvSpPr/>
      </dsp:nvSpPr>
      <dsp:spPr>
        <a:xfrm>
          <a:off x="0" y="19991"/>
          <a:ext cx="8492328" cy="74285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Виявити недоліки та переваги  існуючої системи освітніх послуг у місті</a:t>
          </a:r>
          <a:endParaRPr lang="ru-RU" sz="1800" kern="1200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sp:txBody>
      <dsp:txXfrm>
        <a:off x="36263" y="56254"/>
        <a:ext cx="8419802" cy="670332"/>
      </dsp:txXfrm>
    </dsp:sp>
    <dsp:sp modelId="{77F9029D-C9FB-44F6-85D1-2F3F769A64D7}">
      <dsp:nvSpPr>
        <dsp:cNvPr id="0" name=""/>
        <dsp:cNvSpPr/>
      </dsp:nvSpPr>
      <dsp:spPr>
        <a:xfrm>
          <a:off x="0" y="840609"/>
          <a:ext cx="8492328" cy="74285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Виявити якими формами та видами додаткових освітніх послуг користуються/ валися містяни</a:t>
          </a:r>
          <a:endParaRPr lang="ru-RU" sz="1800" kern="1200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sp:txBody>
      <dsp:txXfrm>
        <a:off x="36263" y="876872"/>
        <a:ext cx="8419802" cy="670332"/>
      </dsp:txXfrm>
    </dsp:sp>
    <dsp:sp modelId="{8E69E9CF-53CF-4D98-BA4B-A76EFCDF94A4}">
      <dsp:nvSpPr>
        <dsp:cNvPr id="0" name=""/>
        <dsp:cNvSpPr/>
      </dsp:nvSpPr>
      <dsp:spPr>
        <a:xfrm>
          <a:off x="0" y="1653389"/>
          <a:ext cx="8492328" cy="74285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Виявити рівень потреби містян у  додаткових освітніх послуг  та мету їх отримання</a:t>
          </a:r>
          <a:endParaRPr lang="ru-RU" sz="1800" b="1" kern="1200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sp:txBody>
      <dsp:txXfrm>
        <a:off x="36263" y="1689652"/>
        <a:ext cx="8419802" cy="670332"/>
      </dsp:txXfrm>
    </dsp:sp>
    <dsp:sp modelId="{387F2D72-D17D-47B1-AEC6-9E226AD26F8D}">
      <dsp:nvSpPr>
        <dsp:cNvPr id="0" name=""/>
        <dsp:cNvSpPr/>
      </dsp:nvSpPr>
      <dsp:spPr>
        <a:xfrm>
          <a:off x="0" y="2481846"/>
          <a:ext cx="8492328" cy="74285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Визначити найбільш цікаві додаткові освітні послуги, які б користувалися популярністю у містян </a:t>
          </a:r>
          <a:r>
            <a:rPr lang="ru-RU" sz="2200" b="1" kern="12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	</a:t>
          </a:r>
          <a:r>
            <a:rPr lang="ru-RU" sz="2200" b="1" kern="1200" dirty="0" smtClean="0">
              <a:solidFill>
                <a:schemeClr val="tx1"/>
              </a:solidFill>
              <a:latin typeface="Arial Narrow" pitchFamily="34" charset="0"/>
            </a:rPr>
            <a:t>					</a:t>
          </a:r>
          <a:endParaRPr lang="ru-RU" sz="2200" b="1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36263" y="2518109"/>
        <a:ext cx="8419802" cy="670332"/>
      </dsp:txXfrm>
    </dsp:sp>
    <dsp:sp modelId="{DBB11D05-B001-4241-B4D3-CA97F0AF62FD}">
      <dsp:nvSpPr>
        <dsp:cNvPr id="0" name=""/>
        <dsp:cNvSpPr/>
      </dsp:nvSpPr>
      <dsp:spPr>
        <a:xfrm>
          <a:off x="0" y="3302465"/>
          <a:ext cx="8492328" cy="742858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rPr>
            <a:t>Визначити джерела інформованості  містян про  додаткові освітні послуги </a:t>
          </a:r>
          <a:endParaRPr lang="ru-RU" sz="1800" b="1" kern="1200" dirty="0">
            <a:solidFill>
              <a:schemeClr val="accent1">
                <a:lumMod val="50000"/>
              </a:schemeClr>
            </a:solidFill>
            <a:latin typeface="Arial Narrow" pitchFamily="34" charset="0"/>
          </a:endParaRPr>
        </a:p>
      </dsp:txBody>
      <dsp:txXfrm>
        <a:off x="36263" y="3338728"/>
        <a:ext cx="8419802" cy="670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0.54068</cdr:x>
      <cdr:y>0.49286</cdr:y>
    </cdr:from>
    <cdr:to>
      <cdr:x>0.92765</cdr:x>
      <cdr:y>0.74286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98922" y="1051560"/>
          <a:ext cx="929640" cy="5334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050" dirty="0" smtClean="0">
              <a:solidFill>
                <a:schemeClr val="bg1"/>
              </a:solidFill>
              <a:latin typeface="Arial Black" pitchFamily="34" charset="0"/>
            </a:rPr>
            <a:t>Жіноча</a:t>
          </a:r>
        </a:p>
        <a:p xmlns:a="http://schemas.openxmlformats.org/drawingml/2006/main">
          <a:r>
            <a:rPr lang="uk-UA" sz="1050" dirty="0" smtClean="0">
              <a:solidFill>
                <a:schemeClr val="bg1"/>
              </a:solidFill>
              <a:latin typeface="Arial Black" pitchFamily="34" charset="0"/>
            </a:rPr>
            <a:t>48,0</a:t>
          </a:r>
          <a:endParaRPr lang="ru-RU" sz="1050" dirty="0">
            <a:solidFill>
              <a:schemeClr val="bg1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0.02105</cdr:x>
      <cdr:y>0.18333</cdr:y>
    </cdr:from>
    <cdr:to>
      <cdr:x>0.40802</cdr:x>
      <cdr:y>0.43333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0567" y="391160"/>
          <a:ext cx="929640" cy="5334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050" dirty="0" smtClean="0">
              <a:solidFill>
                <a:schemeClr val="bg1"/>
              </a:solidFill>
              <a:latin typeface="Arial Black" pitchFamily="34" charset="0"/>
            </a:rPr>
            <a:t>Чоловіча</a:t>
          </a:r>
        </a:p>
        <a:p xmlns:a="http://schemas.openxmlformats.org/drawingml/2006/main">
          <a:r>
            <a:rPr lang="uk-UA" sz="1050" dirty="0" smtClean="0">
              <a:solidFill>
                <a:schemeClr val="bg1"/>
              </a:solidFill>
              <a:latin typeface="Arial Black" pitchFamily="34" charset="0"/>
            </a:rPr>
            <a:t>52,0</a:t>
          </a:r>
          <a:endParaRPr lang="ru-RU" sz="1050" dirty="0">
            <a:solidFill>
              <a:schemeClr val="bg1"/>
            </a:solidFill>
            <a:latin typeface="Arial Black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0.44364</cdr:x>
      <cdr:y>0.05264</cdr:y>
    </cdr:from>
    <cdr:to>
      <cdr:x>0.78051</cdr:x>
      <cdr:y>0.21162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24539" y="149423"/>
          <a:ext cx="1005733" cy="45122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  <a:cs typeface="Aharoni" pitchFamily="2" charset="-79"/>
            </a:rPr>
            <a:t>14-17 років</a:t>
          </a:r>
        </a:p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  <a:cs typeface="Aharoni" pitchFamily="2" charset="-79"/>
            </a:rPr>
            <a:t>6,8</a:t>
          </a:r>
          <a:endParaRPr lang="ru-RU" sz="1000" dirty="0">
            <a:solidFill>
              <a:schemeClr val="bg1"/>
            </a:solidFill>
            <a:latin typeface="Arial Black" pitchFamily="34" charset="0"/>
            <a:cs typeface="Aharoni" pitchFamily="2" charset="-79"/>
          </a:endParaRPr>
        </a:p>
      </cdr:txBody>
    </cdr:sp>
  </cdr:relSizeAnchor>
  <cdr:relSizeAnchor xmlns:cdr="http://schemas.openxmlformats.org/drawingml/2006/chartDrawing">
    <cdr:from>
      <cdr:x>0.58365</cdr:x>
      <cdr:y>0.37129</cdr:y>
    </cdr:from>
    <cdr:to>
      <cdr:x>0.85926</cdr:x>
      <cdr:y>0.58939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983134" y="840619"/>
          <a:ext cx="936460" cy="49377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  <a:cs typeface="Aharoni" pitchFamily="2" charset="-79"/>
            </a:rPr>
            <a:t>18-24 років</a:t>
          </a:r>
        </a:p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  <a:cs typeface="Aharoni" pitchFamily="2" charset="-79"/>
            </a:rPr>
            <a:t>25,8</a:t>
          </a:r>
          <a:endParaRPr lang="ru-RU" sz="1000" dirty="0">
            <a:solidFill>
              <a:schemeClr val="bg1"/>
            </a:solidFill>
            <a:latin typeface="Arial Black" pitchFamily="34" charset="0"/>
            <a:cs typeface="Aharoni" pitchFamily="2" charset="-79"/>
          </a:endParaRPr>
        </a:p>
      </cdr:txBody>
    </cdr:sp>
  </cdr:relSizeAnchor>
  <cdr:relSizeAnchor xmlns:cdr="http://schemas.openxmlformats.org/drawingml/2006/chartDrawing">
    <cdr:from>
      <cdr:x>0.34667</cdr:x>
      <cdr:y>0.7638</cdr:y>
    </cdr:from>
    <cdr:to>
      <cdr:x>0.64222</cdr:x>
      <cdr:y>0.93987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188720" y="1905016"/>
          <a:ext cx="1013461" cy="43913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  <a:cs typeface="Aharoni" pitchFamily="2" charset="-79"/>
            </a:rPr>
            <a:t>25-35 років</a:t>
          </a:r>
        </a:p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  <a:cs typeface="Aharoni" pitchFamily="2" charset="-79"/>
            </a:rPr>
            <a:t>23,7</a:t>
          </a:r>
          <a:endParaRPr lang="ru-RU" sz="1000" dirty="0">
            <a:solidFill>
              <a:schemeClr val="bg1"/>
            </a:solidFill>
            <a:latin typeface="Arial Black" pitchFamily="34" charset="0"/>
            <a:cs typeface="Aharoni" pitchFamily="2" charset="-79"/>
          </a:endParaRPr>
        </a:p>
      </cdr:txBody>
    </cdr:sp>
  </cdr:relSizeAnchor>
  <cdr:relSizeAnchor xmlns:cdr="http://schemas.openxmlformats.org/drawingml/2006/chartDrawing">
    <cdr:from>
      <cdr:x>0</cdr:x>
      <cdr:y>0.47604</cdr:y>
    </cdr:from>
    <cdr:to>
      <cdr:x>0.27561</cdr:x>
      <cdr:y>0.74421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0" y="1077778"/>
          <a:ext cx="936460" cy="60713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  <a:cs typeface="Aharoni" pitchFamily="2" charset="-79"/>
            </a:rPr>
            <a:t>36-55 років</a:t>
          </a:r>
        </a:p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  <a:cs typeface="Aharoni" pitchFamily="2" charset="-79"/>
            </a:rPr>
            <a:t>29,8</a:t>
          </a:r>
          <a:endParaRPr lang="ru-RU" sz="1000" dirty="0">
            <a:solidFill>
              <a:schemeClr val="bg1"/>
            </a:solidFill>
            <a:latin typeface="Arial Black" pitchFamily="34" charset="0"/>
            <a:cs typeface="Aharoni" pitchFamily="2" charset="-79"/>
          </a:endParaRPr>
        </a:p>
      </cdr:txBody>
    </cdr:sp>
  </cdr:relSizeAnchor>
  <cdr:relSizeAnchor xmlns:cdr="http://schemas.openxmlformats.org/drawingml/2006/chartDrawing">
    <cdr:from>
      <cdr:x>0</cdr:x>
      <cdr:y>0.20724</cdr:y>
    </cdr:from>
    <cdr:to>
      <cdr:x>0.19296</cdr:x>
      <cdr:y>0.40497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0" y="516881"/>
          <a:ext cx="661660" cy="49315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  <a:cs typeface="Aharoni" pitchFamily="2" charset="-79"/>
            </a:rPr>
            <a:t>56-65 років</a:t>
          </a:r>
        </a:p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  <a:cs typeface="Aharoni" pitchFamily="2" charset="-79"/>
            </a:rPr>
            <a:t>10,0</a:t>
          </a:r>
          <a:endParaRPr lang="ru-RU" sz="1000" dirty="0">
            <a:solidFill>
              <a:schemeClr val="bg1"/>
            </a:solidFill>
            <a:latin typeface="Arial Black" pitchFamily="34" charset="0"/>
            <a:cs typeface="Aharoni" pitchFamily="2" charset="-79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0.58857</cdr:x>
      <cdr:y>0</cdr:y>
    </cdr:from>
    <cdr:to>
      <cdr:x>1</cdr:x>
      <cdr:y>0.19468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42810" y="-1164965"/>
          <a:ext cx="1078470" cy="45263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just"/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Неповна середня 4,8</a:t>
          </a:r>
          <a:endParaRPr lang="ru-RU" sz="1000" dirty="0">
            <a:solidFill>
              <a:schemeClr val="bg1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0.65524</cdr:x>
      <cdr:y>0.23636</cdr:y>
    </cdr:from>
    <cdr:to>
      <cdr:x>1</cdr:x>
      <cdr:y>0.44829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717567" y="549535"/>
          <a:ext cx="903713" cy="49272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середня 19,3</a:t>
          </a:r>
          <a:endParaRPr lang="ru-RU" sz="1000" dirty="0">
            <a:solidFill>
              <a:schemeClr val="bg1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0.52713</cdr:x>
      <cdr:y>0.66576</cdr:y>
    </cdr:from>
    <cdr:to>
      <cdr:x>0.97955</cdr:x>
      <cdr:y>0.92134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381765" y="1547886"/>
          <a:ext cx="1185914" cy="59422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Середньо-спеціальна 36,5</a:t>
          </a:r>
          <a:endParaRPr lang="ru-RU" sz="1000" dirty="0">
            <a:solidFill>
              <a:schemeClr val="bg1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0.65483</cdr:y>
    </cdr:from>
    <cdr:to>
      <cdr:x>0.33333</cdr:x>
      <cdr:y>0.88857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0" y="1522486"/>
          <a:ext cx="873762" cy="54342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Неповна вища 11,1</a:t>
          </a:r>
          <a:endParaRPr lang="ru-RU" sz="1000" dirty="0">
            <a:solidFill>
              <a:schemeClr val="bg1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0.26586</cdr:y>
    </cdr:from>
    <cdr:to>
      <cdr:x>0.41143</cdr:x>
      <cdr:y>0.46054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0" y="618115"/>
          <a:ext cx="1078470" cy="45263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5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just"/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Вища 28,3</a:t>
          </a:r>
          <a:endParaRPr lang="ru-RU" sz="1000" dirty="0">
            <a:solidFill>
              <a:schemeClr val="bg1"/>
            </a:solidFill>
            <a:latin typeface="Arial Black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0.55174</cdr:x>
      <cdr:y>0.28794</cdr:y>
    </cdr:from>
    <cdr:to>
      <cdr:x>1</cdr:x>
      <cdr:y>0.40355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38447" y="814833"/>
          <a:ext cx="1737360" cy="327154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До 5 років 26,7</a:t>
          </a:r>
          <a:endParaRPr lang="ru-RU" sz="1000" dirty="0">
            <a:solidFill>
              <a:schemeClr val="bg1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0.55174</cdr:x>
      <cdr:y>0.68875</cdr:y>
    </cdr:from>
    <cdr:to>
      <cdr:x>1</cdr:x>
      <cdr:y>0.80435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138447" y="1949070"/>
          <a:ext cx="1737360" cy="327153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До 10 років 19,6</a:t>
          </a:r>
          <a:endParaRPr lang="ru-RU" sz="1000" dirty="0">
            <a:solidFill>
              <a:schemeClr val="bg1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0.7264</cdr:y>
    </cdr:from>
    <cdr:to>
      <cdr:x>0.32209</cdr:x>
      <cdr:y>0.95954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1915160"/>
          <a:ext cx="1248355" cy="614680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Від 10 до 30 років </a:t>
          </a:r>
        </a:p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27,5</a:t>
          </a:r>
          <a:endParaRPr lang="ru-RU" sz="1000" dirty="0">
            <a:solidFill>
              <a:schemeClr val="bg1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0.27168</cdr:y>
    </cdr:from>
    <cdr:to>
      <cdr:x>0.24111</cdr:x>
      <cdr:y>0.49711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0" y="716280"/>
          <a:ext cx="934487" cy="594360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Від 20 до 30 років </a:t>
          </a:r>
        </a:p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13,1</a:t>
          </a:r>
          <a:endParaRPr lang="ru-RU" sz="1000" dirty="0">
            <a:solidFill>
              <a:schemeClr val="bg1"/>
            </a:solidFill>
            <a:latin typeface="Arial Black" pitchFamily="34" charset="0"/>
          </a:endParaRPr>
        </a:p>
      </cdr:txBody>
    </cdr:sp>
  </cdr:relSizeAnchor>
  <cdr:relSizeAnchor xmlns:cdr="http://schemas.openxmlformats.org/drawingml/2006/chartDrawing">
    <cdr:from>
      <cdr:x>0.1321</cdr:x>
      <cdr:y>0</cdr:y>
    </cdr:from>
    <cdr:to>
      <cdr:x>0.37321</cdr:x>
      <cdr:y>0.22543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11983" y="-3845244"/>
          <a:ext cx="934496" cy="637939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/>
        </a:solidFill>
        <a:ln xmlns:a="http://schemas.openxmlformats.org/drawingml/2006/main">
          <a:solidFill>
            <a:schemeClr val="bg1"/>
          </a:solidFill>
        </a:ln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Понад 30 років </a:t>
          </a:r>
        </a:p>
        <a:p xmlns:a="http://schemas.openxmlformats.org/drawingml/2006/main">
          <a:r>
            <a:rPr lang="uk-UA" sz="1000" dirty="0" smtClean="0">
              <a:solidFill>
                <a:schemeClr val="bg1"/>
              </a:solidFill>
              <a:latin typeface="Arial Black" pitchFamily="34" charset="0"/>
            </a:rPr>
            <a:t>13,1</a:t>
          </a:r>
          <a:endParaRPr lang="ru-RU" sz="1000" dirty="0">
            <a:solidFill>
              <a:schemeClr val="bg1"/>
            </a:solidFill>
            <a:latin typeface="Arial Black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7C05-11CC-4E59-AF9F-BF39D7513AC0}" type="datetimeFigureOut">
              <a:rPr lang="uk-UA" smtClean="0"/>
              <a:pPr/>
              <a:t>03.03.2020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E14B-9C22-42F8-9F4A-048336C4D3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465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7C05-11CC-4E59-AF9F-BF39D7513AC0}" type="datetimeFigureOut">
              <a:rPr lang="uk-UA" smtClean="0"/>
              <a:pPr/>
              <a:t>03.03.2020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E14B-9C22-42F8-9F4A-048336C4D3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285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7C05-11CC-4E59-AF9F-BF39D7513AC0}" type="datetimeFigureOut">
              <a:rPr lang="uk-UA" smtClean="0"/>
              <a:pPr/>
              <a:t>03.03.2020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E14B-9C22-42F8-9F4A-048336C4D3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801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7C05-11CC-4E59-AF9F-BF39D7513AC0}" type="datetimeFigureOut">
              <a:rPr lang="uk-UA" smtClean="0"/>
              <a:pPr/>
              <a:t>03.03.2020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E14B-9C22-42F8-9F4A-048336C4D3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304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7C05-11CC-4E59-AF9F-BF39D7513AC0}" type="datetimeFigureOut">
              <a:rPr lang="uk-UA" smtClean="0"/>
              <a:pPr/>
              <a:t>03.03.2020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E14B-9C22-42F8-9F4A-048336C4D3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816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7C05-11CC-4E59-AF9F-BF39D7513AC0}" type="datetimeFigureOut">
              <a:rPr lang="uk-UA" smtClean="0"/>
              <a:pPr/>
              <a:t>03.03.2020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E14B-9C22-42F8-9F4A-048336C4D3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4702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7C05-11CC-4E59-AF9F-BF39D7513AC0}" type="datetimeFigureOut">
              <a:rPr lang="uk-UA" smtClean="0"/>
              <a:pPr/>
              <a:t>03.03.2020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E14B-9C22-42F8-9F4A-048336C4D3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334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7C05-11CC-4E59-AF9F-BF39D7513AC0}" type="datetimeFigureOut">
              <a:rPr lang="uk-UA" smtClean="0"/>
              <a:pPr/>
              <a:t>03.03.2020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E14B-9C22-42F8-9F4A-048336C4D3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386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7C05-11CC-4E59-AF9F-BF39D7513AC0}" type="datetimeFigureOut">
              <a:rPr lang="uk-UA" smtClean="0"/>
              <a:pPr/>
              <a:t>03.03.2020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E14B-9C22-42F8-9F4A-048336C4D3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778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7C05-11CC-4E59-AF9F-BF39D7513AC0}" type="datetimeFigureOut">
              <a:rPr lang="uk-UA" smtClean="0"/>
              <a:pPr/>
              <a:t>03.03.2020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E14B-9C22-42F8-9F4A-048336C4D3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535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7C05-11CC-4E59-AF9F-BF39D7513AC0}" type="datetimeFigureOut">
              <a:rPr lang="uk-UA" smtClean="0"/>
              <a:pPr/>
              <a:t>03.03.2020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E14B-9C22-42F8-9F4A-048336C4D3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092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47C05-11CC-4E59-AF9F-BF39D7513AC0}" type="datetimeFigureOut">
              <a:rPr lang="uk-UA" smtClean="0"/>
              <a:pPr/>
              <a:t>03.03.2020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8E14B-9C22-42F8-9F4A-048336C4D3E2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221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mailto:lyudmila.csr@gmail.com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image" Target="../media/image1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472" y="282388"/>
            <a:ext cx="8900810" cy="2675965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2800" cap="small" dirty="0">
                <a:solidFill>
                  <a:schemeClr val="bg1"/>
                </a:solidFill>
                <a:latin typeface="Arial Black" pitchFamily="34" charset="0"/>
              </a:rPr>
              <a:t>картування громад як інструмент для впровадження політики «місто, що навчається» на прикладі міста Мелітополя запорізької області</a:t>
            </a:r>
            <a:endParaRPr lang="uk-UA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2052" name="Picture 4" descr="C:\Users\Ирина\Desktop\Bridges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581" y="4493697"/>
            <a:ext cx="1325869" cy="1186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Ирина\Desktop\Logo-Библиотек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855" y="4516539"/>
            <a:ext cx="1504710" cy="1011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Ирина\Desktop\Лого Шкільне джерело життя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995" y="4530800"/>
            <a:ext cx="1387984" cy="1051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Ирина\Desktop\Отдел культуры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855" y="5756811"/>
            <a:ext cx="1699140" cy="537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Ирина\Desktop\CCM logo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57" y="5689606"/>
            <a:ext cx="2297163" cy="50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Ирина\Desktop\UBA logo (прозрачное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28" y="4745138"/>
            <a:ext cx="1210298" cy="140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Ирина\Desktop\final_logo-0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04" y="2971187"/>
            <a:ext cx="2230416" cy="1377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C:\Users\Ирина\Desktop\EU flag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78" y="4745138"/>
            <a:ext cx="1121503" cy="73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C:\Users\Ирина\Desktop\Лого Патріот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896" y="4745138"/>
            <a:ext cx="1071865" cy="147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Users\Ирина\Desktop\лого с назван-01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062" y="5689606"/>
            <a:ext cx="1227917" cy="619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Ирина\Desktop\Рисунок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506" y="4745138"/>
            <a:ext cx="966836" cy="140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718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0" y="26936"/>
            <a:ext cx="9144001" cy="796668"/>
            <a:chOff x="362770" y="26935"/>
            <a:chExt cx="8440615" cy="845444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10" name="TextBox 9"/>
            <p:cNvSpPr txBox="1"/>
            <p:nvPr/>
          </p:nvSpPr>
          <p:spPr>
            <a:xfrm>
              <a:off x="362770" y="88490"/>
              <a:ext cx="2548925" cy="7838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48201" y="88490"/>
              <a:ext cx="1355184" cy="734895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2083" y="1049774"/>
            <a:ext cx="64043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Який навчальний заклад Ви закінчили? %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1328631"/>
              </p:ext>
            </p:extLst>
          </p:nvPr>
        </p:nvGraphicFramePr>
        <p:xfrm>
          <a:off x="202083" y="1569720"/>
          <a:ext cx="8728557" cy="509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709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26935"/>
            <a:ext cx="9144001" cy="800219"/>
            <a:chOff x="362770" y="26935"/>
            <a:chExt cx="8440615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362770" y="88490"/>
              <a:ext cx="2548925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52400" y="972235"/>
            <a:ext cx="7208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  <a:latin typeface="Arial Black" pitchFamily="34" charset="0"/>
                <a:cs typeface="Aharoni" pitchFamily="2" charset="-79"/>
              </a:rPr>
              <a:t>До якого профілю відноситься освіта, яку Ви отримали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  <a:cs typeface="Aharoni" pitchFamily="2" charset="-79"/>
              </a:rPr>
              <a:t>? %</a:t>
            </a:r>
            <a:endParaRPr lang="ru-RU" dirty="0">
              <a:solidFill>
                <a:schemeClr val="tx2"/>
              </a:solidFill>
              <a:latin typeface="Arial Black" pitchFamily="34" charset="0"/>
              <a:cs typeface="Aharoni" pitchFamily="2" charset="-79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753292"/>
              </p:ext>
            </p:extLst>
          </p:nvPr>
        </p:nvGraphicFramePr>
        <p:xfrm>
          <a:off x="152400" y="1618566"/>
          <a:ext cx="8747760" cy="5041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88490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84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0" y="26935"/>
            <a:ext cx="9144001" cy="800219"/>
            <a:chOff x="362770" y="26935"/>
            <a:chExt cx="8440615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7" name="TextBox 6"/>
            <p:cNvSpPr txBox="1"/>
            <p:nvPr/>
          </p:nvSpPr>
          <p:spPr>
            <a:xfrm>
              <a:off x="362770" y="88490"/>
              <a:ext cx="2548925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4209191"/>
              </p:ext>
            </p:extLst>
          </p:nvPr>
        </p:nvGraphicFramePr>
        <p:xfrm>
          <a:off x="1" y="1473486"/>
          <a:ext cx="8976360" cy="5186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0" y="827155"/>
            <a:ext cx="8519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Назвіть, будь ласка, основні недоліки системи освітніх послуг, якими Ви користувалися або користуєтеся зараз? 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%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5" y="88491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670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6935"/>
            <a:ext cx="9144001" cy="800219"/>
            <a:chOff x="362770" y="26935"/>
            <a:chExt cx="8440615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362770" y="88490"/>
              <a:ext cx="2548925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9787368"/>
              </p:ext>
            </p:extLst>
          </p:nvPr>
        </p:nvGraphicFramePr>
        <p:xfrm>
          <a:off x="272955" y="1937981"/>
          <a:ext cx="8693624" cy="4749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23081" y="827154"/>
            <a:ext cx="7252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2"/>
                </a:solidFill>
                <a:latin typeface="Arial Black" pitchFamily="34" charset="0"/>
              </a:rPr>
              <a:t>Основні 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недоліки системи освітніх послуг, якими Ви користувалися або користуєтеся </a:t>
            </a:r>
            <a:r>
              <a:rPr lang="ru-RU" sz="1600" dirty="0" smtClean="0">
                <a:solidFill>
                  <a:schemeClr val="tx2"/>
                </a:solidFill>
                <a:latin typeface="Arial Black" pitchFamily="34" charset="0"/>
              </a:rPr>
              <a:t>зараз %</a:t>
            </a:r>
            <a:endParaRPr lang="ru-RU" sz="1600" dirty="0">
              <a:solidFill>
                <a:schemeClr val="tx2"/>
              </a:solidFill>
              <a:latin typeface="Arial Black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88490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35091" y="1246909"/>
            <a:ext cx="20089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Навчальний заклад: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8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6935"/>
            <a:ext cx="9144001" cy="800219"/>
            <a:chOff x="362770" y="26935"/>
            <a:chExt cx="8440615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362770" y="88490"/>
              <a:ext cx="2548925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080636"/>
              </p:ext>
            </p:extLst>
          </p:nvPr>
        </p:nvGraphicFramePr>
        <p:xfrm>
          <a:off x="109181" y="1433015"/>
          <a:ext cx="8843752" cy="5262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1661"/>
                <a:gridCol w="321218"/>
                <a:gridCol w="318319"/>
                <a:gridCol w="276799"/>
                <a:gridCol w="346000"/>
                <a:gridCol w="325240"/>
                <a:gridCol w="325240"/>
                <a:gridCol w="275261"/>
                <a:gridCol w="340683"/>
                <a:gridCol w="325174"/>
                <a:gridCol w="332160"/>
                <a:gridCol w="276799"/>
                <a:gridCol w="373680"/>
                <a:gridCol w="346000"/>
                <a:gridCol w="284681"/>
                <a:gridCol w="286603"/>
                <a:gridCol w="313898"/>
                <a:gridCol w="443457"/>
                <a:gridCol w="314176"/>
                <a:gridCol w="388901"/>
                <a:gridCol w="388901"/>
                <a:gridCol w="388901"/>
              </a:tblGrid>
              <a:tr h="14603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 Narrow" pitchFamily="34" charset="0"/>
                          <a:cs typeface="Aharoni" pitchFamily="2" charset="-79"/>
                        </a:rPr>
                        <a:t> </a:t>
                      </a:r>
                      <a:endParaRPr lang="ru-RU" sz="1200" b="1" i="0" u="none" strike="noStrike" dirty="0"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3663" marR="3663" marT="366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Підприємець 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Службовець  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Спеціаліст 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творчий працівник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Офіцер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держслужбовець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Керівник 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Дрібний бізнесмен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Допоміжний персонал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Кваліфікований робітник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Різноробочий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Працівник сільгосппідприємства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Фермер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Учень, студент, 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пенсіонер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Домогосподарка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підробляю в різних місцях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Не працюю 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Зареєстрований безробітний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Не працюю по інвалідності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cs typeface="Aharoni" pitchFamily="2" charset="-79"/>
                        </a:rPr>
                        <a:t>Працевлаштований інвалід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  <a:cs typeface="Aharoni" pitchFamily="2" charset="-79"/>
                      </a:endParaRPr>
                    </a:p>
                  </a:txBody>
                  <a:tcPr marL="3663" marR="3663" marT="3663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49053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Низький рівень практичної підготовки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3663" marR="3663" marT="36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46,2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25,9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29,4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9,1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36,4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32,3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20,8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35,7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49,2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25,8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22,2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</a:tr>
              <a:tr h="49053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Низький професіоналізм викладачів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3663" marR="3663" marT="36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16,3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8,6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17,6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15,9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16,1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21,4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12,9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21,1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11,9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</a:tr>
              <a:tr h="60499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Отримані компетентності не відповідають вимогам сучасного ринку праці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3663" marR="3663" marT="36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22,4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17,3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23,5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27,3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27,3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19,4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18,8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6,5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26,3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19,0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</a:tr>
              <a:tr h="4313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Відсутність сформованих аналітичних навичок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3663" marR="3663" marT="36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6,1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9,9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27,3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11,4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25,8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10,8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3,2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9,5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</a:tr>
              <a:tr h="7461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Рівень матеріально-технічної бази закладу не відповідає сучасним вимогам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3663" marR="3663" marT="36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23,3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36,7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28,4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11,8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18,2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29,5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22,6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45,8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32,3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19,4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22,2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40,0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</a:tr>
              <a:tr h="60689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Незатребуваність отриманої спеціальністі в місті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3663" marR="3663" marT="36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26,7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28,4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29,4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18,2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36,4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12,9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20,8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62,5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29,2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35,5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21,1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38,1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22,2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</a:tr>
              <a:tr h="43139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Відсутність державної сертифікації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3663" marR="3663" marT="36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1,2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4,8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63" marR="3663" marT="3663" marB="0">
                    <a:noFill/>
                  </a:tcPr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72955" y="827155"/>
            <a:ext cx="72879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2"/>
                </a:solidFill>
                <a:latin typeface="Arial Black" pitchFamily="34" charset="0"/>
              </a:rPr>
              <a:t>Основні 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недоліки системи освітніх послуг, якими Ви користувалися або користуєтеся зараз</a:t>
            </a:r>
            <a:r>
              <a:rPr lang="ru-RU" sz="1600" dirty="0" smtClean="0">
                <a:solidFill>
                  <a:schemeClr val="tx2"/>
                </a:solidFill>
                <a:latin typeface="Arial Black" pitchFamily="34" charset="0"/>
              </a:rPr>
              <a:t>? %</a:t>
            </a:r>
            <a:endParaRPr lang="ru-RU" sz="1600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448" y="1411931"/>
            <a:ext cx="553998" cy="109925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1200" dirty="0" smtClean="0">
                <a:solidFill>
                  <a:schemeClr val="tx2"/>
                </a:solidFill>
                <a:latin typeface="Arial Black" pitchFamily="34" charset="0"/>
                <a:cs typeface="Aharoni" pitchFamily="2" charset="-79"/>
              </a:rPr>
              <a:t>Сфера зайнятості</a:t>
            </a:r>
            <a:endParaRPr lang="ru-RU" sz="1200" dirty="0">
              <a:solidFill>
                <a:schemeClr val="tx2"/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4239" y="88491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3571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-106680" y="12647"/>
            <a:ext cx="9250681" cy="800219"/>
            <a:chOff x="362770" y="26935"/>
            <a:chExt cx="8440615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362770" y="88490"/>
              <a:ext cx="2548925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25596"/>
              </p:ext>
            </p:extLst>
          </p:nvPr>
        </p:nvGraphicFramePr>
        <p:xfrm>
          <a:off x="106680" y="1514415"/>
          <a:ext cx="8839200" cy="5191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06680" y="929640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Чи проходили Ви протягом останніх 2-х років навчання для отримання додаткової освіти, включаючи курси, семінари, стажування тощо? </a:t>
            </a:r>
            <a:r>
              <a:rPr lang="ru-RU" sz="1600" dirty="0" smtClean="0">
                <a:solidFill>
                  <a:schemeClr val="tx2"/>
                </a:solidFill>
                <a:latin typeface="Arial Black" pitchFamily="34" charset="0"/>
              </a:rPr>
              <a:t> %</a:t>
            </a:r>
            <a:endParaRPr lang="ru-RU" sz="1600" dirty="0">
              <a:solidFill>
                <a:schemeClr val="tx2"/>
              </a:solidFill>
              <a:latin typeface="Arial Black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453" y="9351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08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06680" y="12647"/>
            <a:ext cx="9250681" cy="800219"/>
            <a:chOff x="362770" y="26935"/>
            <a:chExt cx="8440615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362770" y="88490"/>
              <a:ext cx="2548925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50125" y="812866"/>
            <a:ext cx="85980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Чи проходили Ви протягом останніх 2-х років навчання для отримання додаткової освіти, включаючи курси, семінари, стажування тощо</a:t>
            </a:r>
            <a:r>
              <a:rPr lang="ru-RU" sz="1600" dirty="0" smtClean="0">
                <a:solidFill>
                  <a:schemeClr val="tx2"/>
                </a:solidFill>
                <a:latin typeface="Arial Black" pitchFamily="34" charset="0"/>
              </a:rPr>
              <a:t>? %</a:t>
            </a:r>
            <a:endParaRPr lang="ru-RU" sz="1600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867776"/>
              </p:ext>
            </p:extLst>
          </p:nvPr>
        </p:nvGraphicFramePr>
        <p:xfrm>
          <a:off x="150128" y="1397641"/>
          <a:ext cx="8830098" cy="5396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0428"/>
                <a:gridCol w="359284"/>
                <a:gridCol w="345466"/>
                <a:gridCol w="290191"/>
                <a:gridCol w="412103"/>
                <a:gridCol w="292647"/>
                <a:gridCol w="345466"/>
                <a:gridCol w="317828"/>
                <a:gridCol w="276372"/>
                <a:gridCol w="317829"/>
                <a:gridCol w="373104"/>
                <a:gridCol w="246748"/>
                <a:gridCol w="423081"/>
                <a:gridCol w="272955"/>
                <a:gridCol w="327546"/>
                <a:gridCol w="245660"/>
                <a:gridCol w="238974"/>
                <a:gridCol w="361527"/>
                <a:gridCol w="245660"/>
                <a:gridCol w="242837"/>
                <a:gridCol w="390026"/>
                <a:gridCol w="404366"/>
              </a:tblGrid>
              <a:tr h="928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  <a:latin typeface="Arial Narrow" pitchFamily="34" charset="0"/>
                          <a:cs typeface="Aharoni" pitchFamily="2" charset="-79"/>
                        </a:rPr>
                        <a:t> </a:t>
                      </a:r>
                      <a:endParaRPr lang="ru-RU" sz="1050" b="0" i="0" u="none" strike="noStrike" dirty="0"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Підприємець 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Службовець  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Спеціаліст 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творчий працівник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Офіцер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держслужбовець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Керівник  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Дрібний бізнесмен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Допоміжний персонал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Кваліфікований робітник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5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Різноробочий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Працівник сільгосппідприємства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Фермер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Учень, студент, 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пенсіонер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Домогосподарка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підробляю в різних місцях</a:t>
                      </a:r>
                      <a:endParaRPr lang="ru-RU" sz="10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Не працюю 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Зареєстрований безробітний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Не працюю по інвалідності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Працевлаштований інвалід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 vert="vert270" anchor="b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65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Програми / курси підвищення кваліфікації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17,9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8,3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15,4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23,0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20,0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9,1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20,0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1,6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13,6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5,0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16,7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14,3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</a:tr>
              <a:tr h="5451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Курси навчання керуванню транспортними засобами різних категорій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10,7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8,3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5,8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5,7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9,1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25,0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10,0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50,0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</a:tr>
              <a:tr h="365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Програми професійної перепідготовки, курси для отримання нової професії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11,5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3,4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17,6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40,0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9,1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10,7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5,9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3,2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9,1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4,5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</a:tr>
              <a:tr h="186364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Стажування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8,3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11,5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3,4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29,4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20,0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15,9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8,0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25,0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9,1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5,0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16,7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</a:tr>
              <a:tr h="365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Професійні конференції, семінари, тренінги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10,7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8,3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11,5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31,0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20,0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27,3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10,7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12,0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25,0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9,5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9,1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16,7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</a:tr>
              <a:tr h="545143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Одноразові професійні лекції, конференції, семінари, тренінги, наради з обміну досвідом, літні школи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3,6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16,7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14,9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20,0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9,1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4,5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4,5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9,1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10,0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16,7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</a:tr>
              <a:tr h="3657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Навчання на робочому місці в формі наставництва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33,3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15,4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12,6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18,2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8,0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25,0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3,2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9,1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13,6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10,0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14,3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</a:tr>
              <a:tr h="2040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Курси цільового призначення</a:t>
                      </a:r>
                      <a:endParaRPr lang="ru-RU" sz="105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10,7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16,7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1,9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12,6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17,6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8,0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6,3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17,6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4,8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9,1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4,5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4,5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5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50,0</a:t>
                      </a:r>
                      <a:endParaRPr lang="ru-RU" sz="105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</a:tr>
              <a:tr h="75870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Курси по навчанню будь-яким аматорським заняттям, не пов’язаним з Вашою роботою (мовні курси, бухгалтерські курси, комп’ютерні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3,6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8,3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1,9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6,9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11,8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6,8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7,1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12,5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15,9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6,1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4,5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9,1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15,0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</a:tr>
              <a:tr h="38283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Приватні уроки з викладачем, інструктором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40,0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2,3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4,5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</a:tr>
              <a:tr h="38283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Протягом останніх 2-х років ніде не навчався (не навчалася)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35,7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36,5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11,8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45,5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61,4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39,3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40,0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56,3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29,4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46,0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75,8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40,9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52,3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71,4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6221" marR="6221" marT="6221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57448" y="1269243"/>
            <a:ext cx="523220" cy="106452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1100" dirty="0" smtClean="0">
                <a:solidFill>
                  <a:schemeClr val="tx2"/>
                </a:solidFill>
                <a:latin typeface="Arial Black" pitchFamily="34" charset="0"/>
                <a:cs typeface="Aharoni" pitchFamily="2" charset="-79"/>
              </a:rPr>
              <a:t>Сфера зайнятості</a:t>
            </a:r>
            <a:endParaRPr lang="ru-RU" sz="1100" dirty="0">
              <a:solidFill>
                <a:schemeClr val="tx2"/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6" y="74202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3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12" name="TextBox 11"/>
            <p:cNvSpPr txBox="1"/>
            <p:nvPr/>
          </p:nvSpPr>
          <p:spPr>
            <a:xfrm>
              <a:off x="460108" y="88490"/>
              <a:ext cx="2451589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-106680" y="12647"/>
            <a:ext cx="9250681" cy="800219"/>
            <a:chOff x="362770" y="26935"/>
            <a:chExt cx="8440615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16" name="TextBox 15"/>
            <p:cNvSpPr txBox="1"/>
            <p:nvPr/>
          </p:nvSpPr>
          <p:spPr>
            <a:xfrm>
              <a:off x="362770" y="88490"/>
              <a:ext cx="2548925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565908"/>
              </p:ext>
            </p:extLst>
          </p:nvPr>
        </p:nvGraphicFramePr>
        <p:xfrm>
          <a:off x="106680" y="1514415"/>
          <a:ext cx="8839200" cy="5175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106680" y="929640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tx2"/>
                </a:solidFill>
                <a:latin typeface="Arial Black" pitchFamily="34" charset="0"/>
              </a:rPr>
              <a:t>Якщо не 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проходили </a:t>
            </a:r>
            <a:r>
              <a:rPr lang="ru-RU" sz="1600" dirty="0" smtClean="0">
                <a:solidFill>
                  <a:schemeClr val="tx2"/>
                </a:solidFill>
                <a:latin typeface="Arial Black" pitchFamily="34" charset="0"/>
              </a:rPr>
              <a:t>протягом 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останніх 2-х років навчання для отримання додаткової освіти, </a:t>
            </a:r>
            <a:r>
              <a:rPr lang="ru-RU" sz="1600" dirty="0" smtClean="0">
                <a:solidFill>
                  <a:schemeClr val="tx2"/>
                </a:solidFill>
                <a:latin typeface="Arial Black" pitchFamily="34" charset="0"/>
              </a:rPr>
              <a:t>то чому?  %</a:t>
            </a:r>
            <a:endParaRPr lang="ru-RU" sz="1600" dirty="0">
              <a:solidFill>
                <a:schemeClr val="tx2"/>
              </a:solidFill>
              <a:latin typeface="Arial Black" pitchFamily="34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6" y="74202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80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-106680" y="12647"/>
            <a:ext cx="9250681" cy="800219"/>
            <a:chOff x="362770" y="26935"/>
            <a:chExt cx="8440615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362770" y="88490"/>
              <a:ext cx="2548925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52399" y="812866"/>
            <a:ext cx="75063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А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якщо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проходили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додаткове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навчання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то як Ви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дізналися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про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захід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у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якому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брали участь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? %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283958"/>
              </p:ext>
            </p:extLst>
          </p:nvPr>
        </p:nvGraphicFramePr>
        <p:xfrm>
          <a:off x="152399" y="1459197"/>
          <a:ext cx="8823961" cy="5200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74202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208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663459"/>
              </p:ext>
            </p:extLst>
          </p:nvPr>
        </p:nvGraphicFramePr>
        <p:xfrm>
          <a:off x="0" y="1427018"/>
          <a:ext cx="8991600" cy="5263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" y="812866"/>
            <a:ext cx="8412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400" dirty="0">
                <a:solidFill>
                  <a:schemeClr val="tx2"/>
                </a:solidFill>
                <a:latin typeface="Arial Black" pitchFamily="34" charset="0"/>
              </a:rPr>
              <a:t>Якщо Ви незадоволені якістю освітніх послуг, які Ви отримували (формальних і неформальних), то для підвищення рівня своєї компетенції чи займалися Ви самоосвітою і які форми використовували</a:t>
            </a:r>
            <a:r>
              <a:rPr lang="uk-UA" sz="1400" dirty="0" smtClean="0">
                <a:solidFill>
                  <a:schemeClr val="tx2"/>
                </a:solidFill>
                <a:latin typeface="Arial Black" pitchFamily="34" charset="0"/>
              </a:rPr>
              <a:t>? %</a:t>
            </a:r>
            <a:endParaRPr lang="ru-RU" sz="1400" dirty="0">
              <a:solidFill>
                <a:schemeClr val="tx2"/>
              </a:solidFill>
              <a:latin typeface="Arial Black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463" y="74202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9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12"/>
          <p:cNvSpPr>
            <a:spLocks noGrp="1"/>
          </p:cNvSpPr>
          <p:nvPr>
            <p:ph idx="1"/>
          </p:nvPr>
        </p:nvSpPr>
        <p:spPr>
          <a:xfrm>
            <a:off x="44695" y="851639"/>
            <a:ext cx="9099305" cy="67403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uk-UA" sz="1400" b="1" cap="small" dirty="0" smtClean="0">
                <a:latin typeface="Arial Narrow" pitchFamily="34" charset="0"/>
              </a:rPr>
              <a:t>Картування </a:t>
            </a:r>
            <a:r>
              <a:rPr lang="uk-UA" sz="1400" b="1" cap="small" dirty="0">
                <a:latin typeface="Arial Narrow" pitchFamily="34" charset="0"/>
              </a:rPr>
              <a:t>громад як інструмент для впровадження політики «місто, що навчається» на прикладі міста Мелітополя запорізької області</a:t>
            </a:r>
            <a:r>
              <a:rPr lang="ru-RU" sz="1400" b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/ </a:t>
            </a:r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Под ред. Л.В. </a:t>
            </a:r>
            <a:r>
              <a:rPr lang="ru-RU" sz="1400" b="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Афанасьєвої</a:t>
            </a:r>
            <a:r>
              <a:rPr lang="ru-RU" sz="1400" b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, </a:t>
            </a:r>
            <a:r>
              <a:rPr lang="ru-RU" sz="1400" b="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И.В.Букрєєвої</a:t>
            </a:r>
            <a:r>
              <a:rPr lang="ru-RU" sz="1400" b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, </a:t>
            </a:r>
            <a:r>
              <a:rPr lang="ru-RU" sz="1400" b="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С.З.Сальнікова</a:t>
            </a:r>
            <a:r>
              <a:rPr lang="ru-RU" sz="1400" b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. </a:t>
            </a:r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– </a:t>
            </a:r>
            <a:r>
              <a:rPr lang="ru-RU" sz="1400" b="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Мелітополь</a:t>
            </a:r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: </a:t>
            </a:r>
            <a:r>
              <a:rPr lang="ru-RU" sz="1400" b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Центр </a:t>
            </a:r>
            <a:r>
              <a:rPr lang="ru-RU" sz="1400" b="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соціологічних</a:t>
            </a:r>
            <a:r>
              <a:rPr lang="ru-RU" sz="1400" b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 </a:t>
            </a:r>
            <a:r>
              <a:rPr lang="ru-RU" sz="1400" b="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досліджень</a:t>
            </a:r>
            <a:r>
              <a:rPr lang="ru-RU" sz="1400" b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  МДПУ </a:t>
            </a:r>
            <a:r>
              <a:rPr lang="ru-RU" sz="1400" b="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ім</a:t>
            </a:r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. Б. </a:t>
            </a:r>
            <a:r>
              <a:rPr lang="ru-RU" sz="1400" b="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Хмельницького</a:t>
            </a:r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, </a:t>
            </a:r>
            <a:r>
              <a:rPr lang="uk-UA" sz="1400" b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01.08.17.- 01.09.17</a:t>
            </a:r>
            <a:r>
              <a:rPr lang="ru-RU" sz="1400" b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. </a:t>
            </a:r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– </a:t>
            </a:r>
            <a:r>
              <a:rPr lang="ru-RU" sz="1400" b="1" dirty="0" smtClean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45 с</a:t>
            </a:r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Courier New" panose="02027200000000000000" pitchFamily="18" charset="0"/>
              </a:rPr>
              <a:t>.</a:t>
            </a:r>
            <a:endParaRPr lang="ru-RU" sz="1400" b="1" dirty="0">
              <a:solidFill>
                <a:srgbClr val="000000"/>
              </a:solidFill>
              <a:effectLst/>
              <a:latin typeface="Arial Narrow" panose="020B0606020202030204" pitchFamily="34" charset="0"/>
              <a:ea typeface="Times New Roman" panose="02020603050405020304" pitchFamily="18" charset="0"/>
              <a:cs typeface="Courier New" panose="02027200000000000000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0" y="26936"/>
            <a:ext cx="9144001" cy="754052"/>
            <a:chOff x="362770" y="26935"/>
            <a:chExt cx="8440615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7" name="TextBox 6"/>
            <p:cNvSpPr txBox="1"/>
            <p:nvPr/>
          </p:nvSpPr>
          <p:spPr>
            <a:xfrm>
              <a:off x="362770" y="88490"/>
              <a:ext cx="2548925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07504" y="1632702"/>
            <a:ext cx="44644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Arial Black" pitchFamily="34" charset="0"/>
                <a:cs typeface="Aharoni" pitchFamily="2" charset="-79"/>
                <a:hlinkClick r:id="rId2"/>
              </a:rPr>
              <a:t>lyudmila.csr@gmail.com</a:t>
            </a:r>
            <a:endParaRPr lang="ru-RU" sz="1400" b="1" dirty="0">
              <a:solidFill>
                <a:schemeClr val="bg1">
                  <a:lumMod val="50000"/>
                </a:schemeClr>
              </a:solidFill>
              <a:latin typeface="Arial Black" pitchFamily="34" charset="0"/>
              <a:cs typeface="Aharoni" pitchFamily="2" charset="-79"/>
            </a:endParaRPr>
          </a:p>
          <a:p>
            <a:pPr algn="just"/>
            <a:r>
              <a:rPr lang="ru-RU" sz="1400" b="1" dirty="0">
                <a:solidFill>
                  <a:schemeClr val="bg1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+380501988760  +380962729768</a:t>
            </a:r>
          </a:p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2195572"/>
            <a:ext cx="5592927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b="1" cap="all" dirty="0" smtClean="0">
                <a:solidFill>
                  <a:schemeClr val="bg1"/>
                </a:solidFill>
                <a:latin typeface="Arial Narrow" pitchFamily="34" charset="0"/>
              </a:rPr>
              <a:t>I. </a:t>
            </a:r>
            <a:r>
              <a:rPr lang="ru-RU" b="1" cap="all" dirty="0" smtClean="0">
                <a:solidFill>
                  <a:schemeClr val="bg1"/>
                </a:solidFill>
                <a:latin typeface="Arial Narrow" pitchFamily="34" charset="0"/>
              </a:rPr>
              <a:t>Методика дослідження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020322"/>
              </p:ext>
            </p:extLst>
          </p:nvPr>
        </p:nvGraphicFramePr>
        <p:xfrm>
          <a:off x="323528" y="2718211"/>
          <a:ext cx="8712968" cy="1574885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8712968"/>
              </a:tblGrid>
              <a:tr h="314977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1.1. Загальна характеристика опитування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4977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1.2. Завдання дослідження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4977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1.3.</a:t>
                      </a:r>
                      <a:r>
                        <a:rPr lang="ru-RU" sz="16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Об</a:t>
                      </a:r>
                      <a:r>
                        <a:rPr lang="en-US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`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єкт і предмет дослідження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4977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1.4.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Характеристика опитувальника</a:t>
                      </a:r>
                      <a:endParaRPr lang="ru-RU" sz="16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ea typeface="Calibri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497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1.5. 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Arial Narrow" pitchFamily="34" charset="0"/>
                          <a:ea typeface="+mn-ea"/>
                          <a:cs typeface="+mn-cs"/>
                        </a:rPr>
                        <a:t>Вибірка дослідження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 Narrow" pitchFamily="34" charset="0"/>
                        <a:ea typeface="Calibri"/>
                        <a:cs typeface="+mn-cs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79512" y="4499828"/>
            <a:ext cx="5592927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cap="all" dirty="0" smtClean="0">
                <a:solidFill>
                  <a:schemeClr val="bg1"/>
                </a:solidFill>
                <a:latin typeface="Arial Narrow" pitchFamily="34" charset="0"/>
              </a:rPr>
              <a:t>II. </a:t>
            </a:r>
            <a:r>
              <a:rPr lang="ru-RU" b="1" cap="all" dirty="0" err="1" smtClean="0">
                <a:solidFill>
                  <a:schemeClr val="bg1"/>
                </a:solidFill>
                <a:latin typeface="Arial Narrow" pitchFamily="34" charset="0"/>
              </a:rPr>
              <a:t>Результати</a:t>
            </a:r>
            <a:r>
              <a:rPr lang="ru-RU" b="1" cap="all" dirty="0" smtClean="0">
                <a:solidFill>
                  <a:schemeClr val="bg1"/>
                </a:solidFill>
                <a:latin typeface="Arial Narrow" pitchFamily="34" charset="0"/>
              </a:rPr>
              <a:t>  анкетного опитування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259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52400" y="812866"/>
            <a:ext cx="8412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400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Якщо Ви незадоволені якістю освітніх послуг, які Ви отримували (формальних і неформальних), то для підвищення рівня своєї компетенції чи займалися Ви самоосвітою і які форми використовували</a:t>
            </a:r>
            <a:r>
              <a:rPr lang="uk-UA" sz="14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? %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910134"/>
              </p:ext>
            </p:extLst>
          </p:nvPr>
        </p:nvGraphicFramePr>
        <p:xfrm>
          <a:off x="1" y="1890084"/>
          <a:ext cx="8982632" cy="50142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1326"/>
                <a:gridCol w="951102"/>
                <a:gridCol w="911474"/>
                <a:gridCol w="951102"/>
                <a:gridCol w="767798"/>
                <a:gridCol w="959483"/>
                <a:gridCol w="1020347"/>
              </a:tblGrid>
              <a:tr h="1667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14-17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18-24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25-35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36-55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56 - 65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Більше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65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3095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Самоосвіта з використанням друкованих матеріалів (професійних книг, журналів та ін.)</a:t>
                      </a:r>
                      <a:endParaRPr lang="ru-RU" sz="110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18,4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16,9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Навчання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використанням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аудіо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- та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відеозаписів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33520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Навчання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використанням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комп’ютера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включаючи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он-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лайн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навчання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28,9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33,8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30,1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19,4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10,4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32974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Отримання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консультацій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тематичних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форумах в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Інтернеті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5,2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8,1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16972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Відкриті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майстер-класи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workshop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9,6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18745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Он-лайн-трансляції лекцій / виступів, вебінари</a:t>
                      </a:r>
                      <a:endParaRPr lang="ru-RU" sz="110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32974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Самоосвіта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використанням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інших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матеріалів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знайдених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Інтернеті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16,9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49272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Самоосвіта</a:t>
                      </a:r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освітніми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підкастами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або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он-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лайн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додатків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для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мобільних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телефонів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планшетів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лекції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мастер-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класи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1,3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32974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Екскурсії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музеях,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історичними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природними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і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промисловими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об’єктами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13,2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2,9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36700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Відвідування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освітніх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та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просвітницьких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заходів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Центрах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надання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адміністративних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послуг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бібліотеках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11,7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6,9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10,4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32974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Відвідування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публічних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лекцій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семінарів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виступів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парках, музеях та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.)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2,9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49272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Освоєння</a:t>
                      </a:r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виробничих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навичок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робочому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місці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самостійно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або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за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участю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колег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виключаючи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наставництво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6,5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13,1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49272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Освоєння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корисних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навичок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наприклад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роботі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комп’ютерними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програмами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водіння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авто,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шиття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в`язання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.)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керівництвом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друзів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родичів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18,4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9,7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7,5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  <a:tr h="32974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Протягом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останніх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2-х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не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набував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(ла)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ніякі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інші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знання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і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вміння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13,2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38,5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63" marR="4263" marT="4263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032807" y="1371600"/>
            <a:ext cx="1990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Вік респондентів: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347" y="74202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4102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52400" y="812866"/>
            <a:ext cx="8412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400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Якщо Ви незадоволені якістю освітніх послуг, які Ви отримували (формальних і неформальних), то для підвищення рівня своєї компетенції чи займалися Ви самоосвітою і які форми використовували</a:t>
            </a:r>
            <a:r>
              <a:rPr lang="uk-UA" sz="14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? %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939305"/>
              </p:ext>
            </p:extLst>
          </p:nvPr>
        </p:nvGraphicFramePr>
        <p:xfrm>
          <a:off x="0" y="1815356"/>
          <a:ext cx="8969188" cy="4861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11202"/>
                <a:gridCol w="1007731"/>
                <a:gridCol w="738639"/>
                <a:gridCol w="1042009"/>
                <a:gridCol w="804589"/>
                <a:gridCol w="765018"/>
              </a:tblGrid>
              <a:tr h="362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2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Неповна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середня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Середня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Середньо-спеціальна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Неповна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вища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Вища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62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Самоосвіта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використанням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друкованих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матеріалів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професійних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книг,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журналів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та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.)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16,0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20,4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15,9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28,9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20487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Навчання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використанням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аудіо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- та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відеозаписів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8,0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13,9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17,5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2921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Навчання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використанням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комп’ютера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включаючи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он-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лайн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навчання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16,0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25304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Отримання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консультацій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тематичних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форумах в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Інтернеті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22799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Відкриті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майстер-класи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workshop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12,0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20487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Он-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лайн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трансляції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лекцій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/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виступів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вебінари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3,5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15,9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28571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Самоосвіта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використанням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інших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матеріалів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знайдених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Інтернеті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14,1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25,4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3826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Самоосвіта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за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освітніми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підкастами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або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он-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лайн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додатків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для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мобільних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телефонів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планшетів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лекції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мастер-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класи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24785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Екскурсії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музеях,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історичними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природними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і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промисловими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об’єктами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3,5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8,5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362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Відвідування освітніх та просвітницьких заходів в Центрах надання адміністративних послуг, бібліотеках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10,1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13,4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37647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Відвідування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публічних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лекцій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семінарів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виступів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парках, музеях та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.)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9,2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362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Освоєння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виробничих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навичок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робочому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місці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самостійно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або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за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участю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колег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виключаючи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наставництво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16,9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54167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Освоєння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корисних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навичок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наприклад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роботі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комп’ютерними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програмами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водіння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авто,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шиття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в`язання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.)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керівництвом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друзів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родичів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12,0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7,6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9,5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8,5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  <a:tr h="35306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Протягом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останніх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2-х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не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набував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(ла)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ніякі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інші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знання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і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вміння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17,7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4,8</a:t>
                      </a:r>
                      <a:endParaRPr lang="ru-RU" sz="1200" b="1" i="0" u="none" strike="noStrike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11,3</a:t>
                      </a:r>
                      <a:endParaRPr lang="ru-RU" sz="12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272" marR="4272" marT="4272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382426" y="1358153"/>
            <a:ext cx="1599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Рівень освіти: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6" y="74202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7812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10" name="TextBox 9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06679" y="812867"/>
            <a:ext cx="75520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Чи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є  у Вас потреба в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отриманні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додаткових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знань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умінь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(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компетенцій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)? %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2999873"/>
              </p:ext>
            </p:extLst>
          </p:nvPr>
        </p:nvGraphicFramePr>
        <p:xfrm>
          <a:off x="106679" y="1459198"/>
          <a:ext cx="8915401" cy="5246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224" y="51118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698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06679" y="812867"/>
            <a:ext cx="81094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Чи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є  у Вас потреба в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отриманні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додаткових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знань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умінь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(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компетенцій</a:t>
            </a:r>
            <a:r>
              <a:rPr lang="ru-RU" sz="1600" dirty="0" smtClean="0">
                <a:solidFill>
                  <a:schemeClr val="tx2"/>
                </a:solidFill>
                <a:latin typeface="Arial Black" pitchFamily="34" charset="0"/>
              </a:rPr>
              <a:t>)? %</a:t>
            </a:r>
            <a:endParaRPr lang="ru-RU" sz="1600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278044"/>
              </p:ext>
            </p:extLst>
          </p:nvPr>
        </p:nvGraphicFramePr>
        <p:xfrm>
          <a:off x="106679" y="1459198"/>
          <a:ext cx="8889403" cy="5223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330" y="51118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7281" y="1368094"/>
            <a:ext cx="1531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Стаж роботи: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215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36477" y="812868"/>
            <a:ext cx="7522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Чи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 є  у Вас потреба в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отриманні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додаткових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знань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умінь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 (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компетенцій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)? %</a:t>
            </a:r>
            <a:endParaRPr lang="ru-RU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6" y="74204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78955"/>
              </p:ext>
            </p:extLst>
          </p:nvPr>
        </p:nvGraphicFramePr>
        <p:xfrm>
          <a:off x="136487" y="1459198"/>
          <a:ext cx="8868971" cy="49500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4895"/>
                <a:gridCol w="329483"/>
                <a:gridCol w="384376"/>
                <a:gridCol w="384376"/>
                <a:gridCol w="384376"/>
                <a:gridCol w="384376"/>
                <a:gridCol w="384376"/>
                <a:gridCol w="384376"/>
                <a:gridCol w="384376"/>
                <a:gridCol w="384376"/>
                <a:gridCol w="384376"/>
                <a:gridCol w="384376"/>
                <a:gridCol w="384376"/>
                <a:gridCol w="361449"/>
                <a:gridCol w="384376"/>
                <a:gridCol w="384376"/>
                <a:gridCol w="384376"/>
                <a:gridCol w="384376"/>
                <a:gridCol w="384376"/>
                <a:gridCol w="384376"/>
                <a:gridCol w="384376"/>
                <a:gridCol w="384376"/>
              </a:tblGrid>
              <a:tr h="24754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Підприємець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Службовець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Спеціаліст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творчий працівник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Офіцер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держслужбовець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Керівник  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Дрібний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бізнесмен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Допоміжний персонал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Кваліфікований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робітник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Різноробочий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Працівник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сільгосппідприємства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Фермер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Учень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студент,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пенсіонер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Домогосподарка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підробляю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різних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місцях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Не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працюю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Зареєстрований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безробітний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Не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працюю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по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інвалідності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Працевлаштований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інвалід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75477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Так, є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бажання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вчитися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але не знаю де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13,7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27,5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9,1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30,4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18,8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40,0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36,4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21,7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27,9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40,0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42,9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100,0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</a:tr>
              <a:tr h="75477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Так, є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бажання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вчитися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і знаю де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37,0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41,7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35,3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37,5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47,1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45,5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26,7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30,4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18,8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26,7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30,4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</a:tr>
              <a:tr h="4825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Немає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такої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потреби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18,5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29,4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13,8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18,2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58,1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31,3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7,8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55,6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17,4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27,9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35,3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</a:tr>
              <a:tr h="4825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Важко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відповісти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26,7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21,7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31,3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66,7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30,4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29,4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09" marR="3609" marT="3609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37300" y="1602826"/>
            <a:ext cx="615553" cy="150059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1400" dirty="0" smtClean="0">
                <a:solidFill>
                  <a:schemeClr val="tx2"/>
                </a:solidFill>
                <a:latin typeface="Arial Black" pitchFamily="34" charset="0"/>
                <a:cs typeface="Aharoni" pitchFamily="2" charset="-79"/>
              </a:rPr>
              <a:t>Сфера зайнятості</a:t>
            </a:r>
            <a:endParaRPr lang="ru-RU" sz="1400" dirty="0">
              <a:solidFill>
                <a:schemeClr val="tx2"/>
              </a:solidFill>
              <a:latin typeface="Arial Black" pitchFamily="34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253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172552"/>
              </p:ext>
            </p:extLst>
          </p:nvPr>
        </p:nvGraphicFramePr>
        <p:xfrm>
          <a:off x="122831" y="1459197"/>
          <a:ext cx="8802807" cy="5014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8423"/>
                <a:gridCol w="504967"/>
                <a:gridCol w="559558"/>
                <a:gridCol w="450376"/>
                <a:gridCol w="545911"/>
                <a:gridCol w="545910"/>
                <a:gridCol w="586854"/>
                <a:gridCol w="532263"/>
                <a:gridCol w="532262"/>
                <a:gridCol w="559558"/>
                <a:gridCol w="491320"/>
                <a:gridCol w="573206"/>
                <a:gridCol w="404421"/>
                <a:gridCol w="568889"/>
                <a:gridCol w="568889"/>
              </a:tblGrid>
              <a:tr h="17343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Arial Narrow" pitchFamily="34" charset="0"/>
                          <a:cs typeface="Aharoni" pitchFamily="2" charset="-79"/>
                        </a:rPr>
                        <a:t> </a:t>
                      </a:r>
                      <a:endParaRPr lang="ru-RU" sz="1400" b="0" i="0" u="none" strike="noStrike" dirty="0"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Піщана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Житловий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масив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Центр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вул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.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Героїв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України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Н.Мелітополь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Юрівка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Сотня 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А.Невського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Червона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гірка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Мікрорайон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бул.30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Перемоги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вул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. </a:t>
                      </a:r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Чкалова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Залізничний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вокзал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Авіамістечко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92689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Так, є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бажання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вчитися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 але не знаю де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31,4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19,3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21,1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21,8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31,8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7,7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7,1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24,1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26,8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32,1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19,0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7,1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31,3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</a:tr>
              <a:tr h="103256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Так, є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бажання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вчитися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, і знаю де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25,7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19,3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34,2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16,7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39,7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34,1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23,1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35,7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20,7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26,8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28,6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23,8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21,4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18,8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</a:tr>
              <a:tr h="66009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Не </a:t>
                      </a:r>
                      <a:r>
                        <a:rPr lang="ru-RU" sz="14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має</a:t>
                      </a:r>
                      <a:r>
                        <a:rPr lang="ru-RU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такої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потреби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22,9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31,6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26,3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36,7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17,9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15,9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30,8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42,9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20,7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20,3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25,0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28,6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42,9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31,3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</a:tr>
              <a:tr h="66009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Важко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відповісти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29,8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17,1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23,3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18,2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38,5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34,5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25,2</a:t>
                      </a:r>
                      <a:endParaRPr lang="ru-RU" sz="1400" b="0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18,8</a:t>
                      </a:r>
                      <a:endParaRPr lang="ru-RU" sz="1400" b="0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82" marR="5382" marT="5382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2830" y="812867"/>
            <a:ext cx="76563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Чи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є  у Вас потреба в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отриманні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додаткових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знань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умінь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(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компетенцій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)? %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854" y="1610436"/>
            <a:ext cx="400110" cy="148760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1400" dirty="0" smtClean="0">
                <a:solidFill>
                  <a:schemeClr val="tx2"/>
                </a:solidFill>
                <a:latin typeface="Arial Black" pitchFamily="34" charset="0"/>
              </a:rPr>
              <a:t>Райони міста</a:t>
            </a:r>
            <a:endParaRPr lang="ru-RU" sz="1400" dirty="0">
              <a:solidFill>
                <a:schemeClr val="tx2"/>
              </a:solidFill>
              <a:latin typeface="Arial Black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012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614060"/>
              </p:ext>
            </p:extLst>
          </p:nvPr>
        </p:nvGraphicFramePr>
        <p:xfrm>
          <a:off x="150127" y="1560734"/>
          <a:ext cx="8857397" cy="53268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350"/>
                <a:gridCol w="1347322"/>
                <a:gridCol w="1185145"/>
                <a:gridCol w="1185145"/>
                <a:gridCol w="1185145"/>
                <a:gridCol w="1185145"/>
                <a:gridCol w="1185145"/>
              </a:tblGrid>
              <a:tr h="1482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14-17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18-24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25-35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36-55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56 - 65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Більше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65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17251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Так, є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бажання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вчитися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але не знаю де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47,5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27,3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21,9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24,9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12,7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117251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Так, є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бажання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вчитися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і знаю де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27,5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31,2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30,7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24,9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35,0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74956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Немає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такої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потреби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17,5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20,4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24,9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54,5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35,0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74956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Важко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відповісти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22,7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25,5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23,7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12,7</a:t>
                      </a:r>
                      <a:endParaRPr lang="ru-RU" sz="1400" b="1" i="0" u="none" strike="noStrike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tx2"/>
                          </a:solidFill>
                          <a:effectLst/>
                          <a:latin typeface="Arial Narrow" pitchFamily="34" charset="0"/>
                        </a:rPr>
                        <a:t>15,0</a:t>
                      </a:r>
                      <a:endParaRPr lang="ru-RU" sz="1400" b="1" i="0" u="none" strike="noStrike" dirty="0">
                        <a:solidFill>
                          <a:schemeClr val="tx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50125" y="914402"/>
            <a:ext cx="750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Чи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є  у Вас потреба в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отриманні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додаткових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знань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умінь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(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компетенцій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)? %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854" y="1610436"/>
            <a:ext cx="553998" cy="126924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1200" dirty="0" smtClean="0">
                <a:solidFill>
                  <a:schemeClr val="tx2"/>
                </a:solidFill>
                <a:latin typeface="Arial Black" pitchFamily="34" charset="0"/>
              </a:rPr>
              <a:t>Вік респондента</a:t>
            </a:r>
            <a:endParaRPr lang="ru-RU" sz="1200" dirty="0">
              <a:solidFill>
                <a:schemeClr val="tx2"/>
              </a:solidFill>
              <a:latin typeface="Arial Black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3559" y="51118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48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82879" y="812867"/>
            <a:ext cx="7620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З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якою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метою Ви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хотіли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б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отримати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додаткову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освіту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? %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621864"/>
              </p:ext>
            </p:extLst>
          </p:nvPr>
        </p:nvGraphicFramePr>
        <p:xfrm>
          <a:off x="182879" y="1182199"/>
          <a:ext cx="8732521" cy="5462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00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82879" y="812867"/>
            <a:ext cx="7620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2"/>
                </a:solidFill>
                <a:latin typeface="Arial Black" pitchFamily="34" charset="0"/>
              </a:rPr>
              <a:t>З </a:t>
            </a:r>
            <a:r>
              <a:rPr lang="ru-RU" sz="1400" dirty="0" err="1">
                <a:solidFill>
                  <a:schemeClr val="tx2"/>
                </a:solidFill>
                <a:latin typeface="Arial Black" pitchFamily="34" charset="0"/>
              </a:rPr>
              <a:t>якою</a:t>
            </a:r>
            <a:r>
              <a:rPr lang="ru-RU" sz="1400" dirty="0">
                <a:solidFill>
                  <a:schemeClr val="tx2"/>
                </a:solidFill>
                <a:latin typeface="Arial Black" pitchFamily="34" charset="0"/>
              </a:rPr>
              <a:t> метою Ви </a:t>
            </a:r>
            <a:r>
              <a:rPr lang="ru-RU" sz="1400" dirty="0" err="1">
                <a:solidFill>
                  <a:schemeClr val="tx2"/>
                </a:solidFill>
                <a:latin typeface="Arial Black" pitchFamily="34" charset="0"/>
              </a:rPr>
              <a:t>хотіли</a:t>
            </a:r>
            <a:r>
              <a:rPr lang="ru-RU" sz="1400" dirty="0">
                <a:solidFill>
                  <a:schemeClr val="tx2"/>
                </a:solidFill>
                <a:latin typeface="Arial Black" pitchFamily="34" charset="0"/>
              </a:rPr>
              <a:t> б </a:t>
            </a:r>
            <a:r>
              <a:rPr lang="ru-RU" sz="1400" dirty="0" err="1">
                <a:solidFill>
                  <a:schemeClr val="tx2"/>
                </a:solidFill>
                <a:latin typeface="Arial Black" pitchFamily="34" charset="0"/>
              </a:rPr>
              <a:t>отримати</a:t>
            </a:r>
            <a:r>
              <a:rPr lang="ru-RU" sz="14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 Black" pitchFamily="34" charset="0"/>
              </a:rPr>
              <a:t>додаткову</a:t>
            </a:r>
            <a:r>
              <a:rPr lang="ru-RU" sz="14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/>
                </a:solidFill>
                <a:latin typeface="Arial Black" pitchFamily="34" charset="0"/>
              </a:rPr>
              <a:t>освіту</a:t>
            </a:r>
            <a:r>
              <a:rPr lang="ru-RU" sz="1400" dirty="0" smtClean="0">
                <a:solidFill>
                  <a:schemeClr val="tx2"/>
                </a:solidFill>
                <a:latin typeface="Arial Black" pitchFamily="34" charset="0"/>
              </a:rPr>
              <a:t>? %</a:t>
            </a:r>
            <a:endParaRPr lang="ru-RU" sz="1400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44485"/>
              </p:ext>
            </p:extLst>
          </p:nvPr>
        </p:nvGraphicFramePr>
        <p:xfrm>
          <a:off x="182877" y="1120645"/>
          <a:ext cx="8772865" cy="56160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9600"/>
                <a:gridCol w="906067"/>
                <a:gridCol w="890119"/>
                <a:gridCol w="1115693"/>
                <a:gridCol w="1115693"/>
                <a:gridCol w="1115693"/>
              </a:tblGrid>
              <a:tr h="2569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200" b="1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 5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 10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10 до 20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20 до 30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понад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30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5735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Удосконалення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знань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і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навичок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у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своїй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професійній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діяльності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35,3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17,9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24,8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16,4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20,4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</a:tr>
              <a:tr h="23746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Підвищення зарплати на роботі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13,7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9,8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10,2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</a:tr>
              <a:tr h="22816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Підвищення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свого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авторитету, посади на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роботі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9,5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11,3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12,2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</a:tr>
              <a:tr h="35735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Освоєння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навичок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що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дозволяють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підробляти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у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вільний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час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13,2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13,5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8,2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8,2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</a:tr>
              <a:tr h="33407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Підвищення</a:t>
                      </a:r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шансів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працевлаштування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ринку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16,9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7,5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11,5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</a:tr>
              <a:tr h="23746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Отримання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або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зміна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професії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спеціальності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7,5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8,2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4,1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</a:tr>
              <a:tr h="4470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моїй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роботі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/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професійній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сфері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потрібно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регулярно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підвищувати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кваліфікацію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12,8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13,1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10,2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</a:tr>
              <a:tr h="23746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власного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інтересу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для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загального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розвитку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16,9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22,4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</a:tr>
              <a:tr h="20343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Для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хобі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захоплень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14,0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14,8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12,2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</a:tr>
              <a:tr h="70976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Отримання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знань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і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навичок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необхідних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мені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повсякденному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житті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наприклад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водіння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іноземна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мова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навички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роботи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комп’ютері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або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Інтернеті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батьківські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і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.)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17,6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8,4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16,4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6,1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</a:tr>
              <a:tr h="3400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Щоб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цікаво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провести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вільний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час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9,8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11,5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4,1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</a:tr>
              <a:tr h="90313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Отримання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інформації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для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вирішення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разових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проблем,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завдань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у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повсякденному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житті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наприклад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ремонт,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усунення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неполадок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домашньої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техніки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установка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програмного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забезпечення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та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.)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2,9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7,5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8,2</a:t>
                      </a:r>
                      <a:endParaRPr lang="ru-RU" sz="12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10,2</a:t>
                      </a:r>
                      <a:endParaRPr lang="ru-RU" sz="12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bg1"/>
                    </a:solidFill>
                  </a:tcPr>
                </a:tc>
              </a:tr>
              <a:tr h="23746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Для відкриття власного бізнесу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effectLst/>
                          <a:latin typeface="Arial Narrow" pitchFamily="34" charset="0"/>
                        </a:rPr>
                        <a:t>6,8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effectLst/>
                          <a:latin typeface="Arial Narrow" pitchFamily="34" charset="0"/>
                        </a:rPr>
                        <a:t>6,6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</a:tr>
              <a:tr h="23746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Для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реалізації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творчих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здібностей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effectLst/>
                          <a:latin typeface="Arial Narrow" pitchFamily="34" charset="0"/>
                        </a:rPr>
                        <a:t>7,5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effectLst/>
                          <a:latin typeface="Arial Narrow" pitchFamily="34" charset="0"/>
                        </a:rPr>
                        <a:t>6,6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</a:tr>
              <a:tr h="23746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Подолання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почуття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самотності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effectLst/>
                          <a:latin typeface="Arial Narrow" pitchFamily="34" charset="0"/>
                        </a:rPr>
                        <a:t>1,5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effectLst/>
                          <a:latin typeface="Arial Narrow" pitchFamily="34" charset="0"/>
                        </a:rPr>
                        <a:t>3,8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>
                          <a:effectLst/>
                          <a:latin typeface="Arial Narrow" pitchFamily="34" charset="0"/>
                        </a:rPr>
                        <a:t>1,6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u="none" strike="noStrike" dirty="0">
                          <a:effectLst/>
                          <a:latin typeface="Arial Narrow" pitchFamily="34" charset="0"/>
                        </a:rPr>
                        <a:t>6,1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23" marR="5123" marT="5123" marB="0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45500" y="766699"/>
            <a:ext cx="136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Стаж роботи: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15534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10" name="TextBox 9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82880" y="812866"/>
            <a:ext cx="7757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Чи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знаєте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Ви,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які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заклади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соціальні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служби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організації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установи в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нашому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місті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надають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можливість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отримати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додаткову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(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неформальну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)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освіту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?</a:t>
            </a: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6708831"/>
              </p:ext>
            </p:extLst>
          </p:nvPr>
        </p:nvGraphicFramePr>
        <p:xfrm>
          <a:off x="182880" y="1736196"/>
          <a:ext cx="8732520" cy="4908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882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6936"/>
            <a:ext cx="9144001" cy="796668"/>
            <a:chOff x="362770" y="26935"/>
            <a:chExt cx="8440615" cy="845444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362770" y="88490"/>
              <a:ext cx="2548925" cy="7838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734895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94472" y="1835532"/>
            <a:ext cx="5153789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</a:rPr>
              <a:t>1.1. Загальна характеристика опитування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898" y="2326342"/>
            <a:ext cx="8949528" cy="2862322"/>
          </a:xfrm>
          <a:prstGeom prst="rect">
            <a:avLst/>
          </a:prstGeom>
          <a:solidFill>
            <a:schemeClr val="tx2">
              <a:lumMod val="20000"/>
              <a:lumOff val="80000"/>
              <a:alpha val="70196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Для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розробки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стратегии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картування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Мелітополя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з метою 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впровадження </a:t>
            </a:r>
            <a:r>
              <a:rPr lang="uk-UA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політики «навчання на протязі життя для всіх»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Центром соціологічних досліджень Мелітопольського державного педагогічного університету імені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Богдана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Хмельницького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МДПУ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) (структурного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підрозділу Всеукраїнської соціологічної служби) з 1 серпня по 1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вересня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2017 року було  проведено анкетне опитування.</a:t>
            </a:r>
          </a:p>
          <a:p>
            <a:pPr algn="just"/>
            <a:endParaRPr lang="ru-RU" b="1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Анкетування 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проводилося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у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формі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стандартизованого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інтерв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`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ю 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методом «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face to face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» </a:t>
            </a:r>
            <a:r>
              <a:rPr lang="uk-UA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у чотирьох мікрорайонах міста поблизу публічних бібліотек (майдан Перемоги, вул. Дружби, вул. </a:t>
            </a:r>
            <a:r>
              <a:rPr lang="uk-UA" b="1" dirty="0" err="1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Інтеркультурна</a:t>
            </a:r>
            <a:r>
              <a:rPr lang="uk-UA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, б-р. 30-річчя Перемоги) за допомогою </a:t>
            </a:r>
            <a:r>
              <a:rPr lang="uk-UA" b="1" dirty="0" err="1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брендованої</a:t>
            </a:r>
            <a:r>
              <a:rPr lang="uk-UA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 палатки 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протягом </a:t>
            </a:r>
            <a:r>
              <a:rPr lang="uk-UA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16 днів та у бібліотеках міста 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протягом </a:t>
            </a:r>
            <a:r>
              <a:rPr lang="uk-UA" b="1" dirty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30 </a:t>
            </a:r>
            <a:r>
              <a:rPr lang="uk-UA" b="1" dirty="0" smtClean="0">
                <a:solidFill>
                  <a:schemeClr val="tx2">
                    <a:lumMod val="50000"/>
                  </a:schemeClr>
                </a:solidFill>
                <a:latin typeface="Arial Narrow" pitchFamily="34" charset="0"/>
              </a:rPr>
              <a:t>днів. 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71347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82880" y="812866"/>
            <a:ext cx="77571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solidFill>
                  <a:schemeClr val="tx2"/>
                </a:solidFill>
                <a:latin typeface="Arial Black" pitchFamily="34" charset="0"/>
              </a:rPr>
              <a:t>Назвіть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які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заклади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соціальні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служби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організації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установи в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нашому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місті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надають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можливість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отримати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додаткову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(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неформальну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)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освіту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?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988871"/>
              </p:ext>
            </p:extLst>
          </p:nvPr>
        </p:nvGraphicFramePr>
        <p:xfrm>
          <a:off x="182881" y="1736196"/>
          <a:ext cx="8799754" cy="4973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4256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121919" y="812866"/>
            <a:ext cx="75368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Які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програми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/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курси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з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додаткової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/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неформальної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освіти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найбільш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цікаві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для Вас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? %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502121"/>
              </p:ext>
            </p:extLst>
          </p:nvPr>
        </p:nvGraphicFramePr>
        <p:xfrm>
          <a:off x="121919" y="1459197"/>
          <a:ext cx="8869681" cy="5261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001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50125" y="955343"/>
            <a:ext cx="75086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Які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програми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/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курси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з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додаткової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/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неформальної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освіти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найбільш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цікаві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для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Вас? %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2612580"/>
              </p:ext>
            </p:extLst>
          </p:nvPr>
        </p:nvGraphicFramePr>
        <p:xfrm>
          <a:off x="150125" y="1786340"/>
          <a:ext cx="8830101" cy="4942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61568" y="1330861"/>
            <a:ext cx="1399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Ваша стать: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2326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chemeClr val="bg1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chemeClr val="bg1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chemeClr val="bg1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95533" y="873455"/>
            <a:ext cx="86663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Які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програми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/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курси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з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додаткової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/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неформальної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освіти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найбільш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цікаві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для Вас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? %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618313"/>
              </p:ext>
            </p:extLst>
          </p:nvPr>
        </p:nvGraphicFramePr>
        <p:xfrm>
          <a:off x="95532" y="1254121"/>
          <a:ext cx="8911988" cy="55943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7668"/>
                <a:gridCol w="813855"/>
                <a:gridCol w="1090093"/>
                <a:gridCol w="1090093"/>
                <a:gridCol w="1090093"/>
                <a:gridCol w="1090093"/>
                <a:gridCol w="1090093"/>
              </a:tblGrid>
              <a:tr h="4502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5142" marR="5142" marT="5142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14-17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142" marR="5142" marT="5142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18-24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142" marR="5142" marT="5142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25-35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142" marR="5142" marT="5142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36-55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142" marR="5142" marT="5142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56 - 65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142" marR="5142" marT="5142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Більше</a:t>
                      </a:r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 65 </a:t>
                      </a:r>
                      <a:r>
                        <a:rPr lang="ru-RU" sz="12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haroni" pitchFamily="2" charset="-79"/>
                        </a:rPr>
                        <a:t>років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Aharoni" pitchFamily="2" charset="-79"/>
                      </a:endParaRPr>
                    </a:p>
                  </a:txBody>
                  <a:tcPr marL="5142" marR="5142" marT="5142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26086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комп’ютерної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грамотності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25,6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22,1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17,0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34,1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37,3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40,0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140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водіїв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27,9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3,9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140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Мовні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41,0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23,4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20,6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140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Ландшафтний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дизайн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5,8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3,5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140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Флористика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2,4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3,9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140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Бізнес-курси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13,6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9,2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7,2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140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Фотокурси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17,9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6,4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7,2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220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Будівництво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і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проектування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1,3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24427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Лісове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рибне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господарство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ветеринарія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1,3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2,1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,6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23201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Садівництво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городництво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бджільництво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1,4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5,4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9,8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220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 основ здорового способу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життя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3,2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6,4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11,8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220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Класичне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і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візуальне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мистецтво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5,1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5,8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2,4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2,0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220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першої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медичної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допомоги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7,8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7,2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220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Навчальні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гуртки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різного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спрямування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5,1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3,9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7,2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3,9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140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Літні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школи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140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Майстер-класи</a:t>
                      </a:r>
                      <a:endParaRPr lang="ru-RU" sz="110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20,1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11,3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14,4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7,8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309903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Тренінги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що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підвищують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громадянську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компетентність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6,5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3,9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140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Психологічні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семінари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10,3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12,3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11,3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34818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Тренінги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що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підвищують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Ваші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професійні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якості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або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шанси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ринку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праці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8,4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3,9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220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Семінари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духовні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теми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,7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3,9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220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Тренінги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особистісного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зростання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5,1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9,2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3,9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228162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Стажування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за кордоном з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обміну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досвідом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19,5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22028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Молодіжні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та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волонтерські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табори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9,1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3,5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2,4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2,0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  <a:tr h="140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Інші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,6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1,8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3,9</a:t>
                      </a:r>
                      <a:endParaRPr lang="ru-RU" sz="110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1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142" marR="5142" marT="5142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842448" y="1072046"/>
            <a:ext cx="400110" cy="56568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1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Вік: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5633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chemeClr val="bg1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chemeClr val="bg1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chemeClr val="bg1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95533" y="818863"/>
            <a:ext cx="86663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Які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програми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/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курси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з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додаткової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/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неформальної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освіти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найбільш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цікаві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для Вас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? %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489243"/>
              </p:ext>
            </p:extLst>
          </p:nvPr>
        </p:nvGraphicFramePr>
        <p:xfrm>
          <a:off x="3" y="1126639"/>
          <a:ext cx="9021168" cy="57173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9991"/>
                <a:gridCol w="450376"/>
                <a:gridCol w="368490"/>
                <a:gridCol w="423080"/>
                <a:gridCol w="518615"/>
                <a:gridCol w="518615"/>
                <a:gridCol w="436729"/>
                <a:gridCol w="354841"/>
                <a:gridCol w="764275"/>
                <a:gridCol w="368489"/>
                <a:gridCol w="477672"/>
                <a:gridCol w="627797"/>
                <a:gridCol w="559558"/>
                <a:gridCol w="518615"/>
                <a:gridCol w="464025"/>
              </a:tblGrid>
              <a:tr h="4292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u="none" strike="noStrike" dirty="0">
                          <a:effectLst/>
                        </a:rPr>
                        <a:t> </a:t>
                      </a:r>
                      <a:endParaRPr lang="ru-RU" sz="500" b="0" i="0" u="none" strike="noStrike" dirty="0">
                        <a:effectLst/>
                        <a:latin typeface="Arial"/>
                      </a:endParaRPr>
                    </a:p>
                  </a:txBody>
                  <a:tcPr marL="4817" marR="4817" marT="481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Піщана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Житловий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масив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Центр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.</a:t>
                      </a:r>
                      <a:r>
                        <a:rPr lang="ru-RU" sz="11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Героїв</a:t>
                      </a:r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України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Н.Мелітополь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Юрівка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Сотня 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А.Невського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Чер</a:t>
                      </a:r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.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гірка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Мікрорайон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30.років 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Перемоги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. 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Чкалова 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З\д вокзал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Авіамістечко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18077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комп’ютерної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грамотності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31,5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29,6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16,1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19,6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21,4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630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 водіїв</a:t>
                      </a:r>
                      <a:endParaRPr lang="ru-RU" sz="1100" b="0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19,4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21,4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14,8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14,8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630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Мовні курси</a:t>
                      </a:r>
                      <a:endParaRPr lang="ru-RU" sz="1100" b="0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18,4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25,8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19,6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22,2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20061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Ландшафтний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дизайн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8,5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3,2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630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Флористика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5,7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630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Бізнес-курси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13,2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2,8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3,2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11,5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17,4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6,5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630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Фотокурси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6,5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5,7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9652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Будівництво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і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проектування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24591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Лісове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рибне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господарство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ветеринарія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3,2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22064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Садівництво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городництво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бджільництво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9,7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2,8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13,3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78311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 основ здорового способу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життя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6,5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8,7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26,7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21583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Класичне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і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візуальне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мистецтво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2,6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3,2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204717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першої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медичної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допомоги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8,5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9,7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2,2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10,2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13,3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20350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Навчальні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гуртки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різного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спрямування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13,2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2,8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6,5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6,5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630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Літні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школи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2,8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3,3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630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Майстер-класи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8,5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19,4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40,0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25912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Тренінги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що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підвищують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громадянську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компетентність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7,9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6,5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20708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Психологічні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семінари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8,5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9,2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23834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Тренінги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що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підвищують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Ваші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шанси</a:t>
                      </a:r>
                      <a:r>
                        <a:rPr lang="ru-RU" sz="110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 ринку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праці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18,4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14,1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19,4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10,3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8,7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7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Семінари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духовні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теми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2,3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0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9414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Тренінги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особистісного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зростання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2,6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3,7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7,0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6,5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6,9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4,3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3,7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7,4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13,3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17,4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6,7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6554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Стажування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за кордоном з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обміну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досвідом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13,2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14,8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14,1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9,7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14,9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6,5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7,4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20,0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4,3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13,3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630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Молодіжні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та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волонтерські</a:t>
                      </a:r>
                      <a:r>
                        <a:rPr lang="ru-RU" sz="11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табори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5,3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13,0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5,6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3,2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4,3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14,3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3,7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2,8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6,7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4,3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6,7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  <a:tr h="16303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Інші</a:t>
                      </a:r>
                      <a:endParaRPr lang="ru-RU" sz="11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817" marR="4817" marT="4817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1,9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1,4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6,5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1,1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,9</a:t>
                      </a:r>
                      <a:endParaRPr lang="ru-RU" sz="1000" b="0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/>
                      </a:endParaRPr>
                    </a:p>
                  </a:txBody>
                  <a:tcPr marL="4817" marR="4817" marT="4817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27911" y="920499"/>
            <a:ext cx="507831" cy="75154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1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Райони</a:t>
            </a:r>
            <a:r>
              <a:rPr lang="uk-UA" sz="11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uk-UA" sz="1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міста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82908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chemeClr val="bg1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chemeClr val="bg1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chemeClr val="bg1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95533" y="818863"/>
            <a:ext cx="86663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Які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програми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/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курси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з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додаткової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/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неформальної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освіти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найбільш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цікаві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для Вас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? %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714205"/>
              </p:ext>
            </p:extLst>
          </p:nvPr>
        </p:nvGraphicFramePr>
        <p:xfrm>
          <a:off x="-2" y="1244600"/>
          <a:ext cx="9144003" cy="55245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6907"/>
                <a:gridCol w="250879"/>
                <a:gridCol w="284205"/>
                <a:gridCol w="333633"/>
                <a:gridCol w="296562"/>
                <a:gridCol w="296562"/>
                <a:gridCol w="321276"/>
                <a:gridCol w="321275"/>
                <a:gridCol w="308919"/>
                <a:gridCol w="382562"/>
                <a:gridCol w="386928"/>
                <a:gridCol w="392045"/>
                <a:gridCol w="594000"/>
                <a:gridCol w="312039"/>
                <a:gridCol w="274594"/>
                <a:gridCol w="299559"/>
                <a:gridCol w="274594"/>
                <a:gridCol w="321149"/>
                <a:gridCol w="302930"/>
                <a:gridCol w="349484"/>
                <a:gridCol w="386929"/>
                <a:gridCol w="356972"/>
              </a:tblGrid>
              <a:tr h="9592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Підприємець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Службовець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Спеціаліст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творчий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працівник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Офіцер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держслужбовець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Керівник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Дрібний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бізнесмен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Допоміжний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персонал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Кваліфікований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робітник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Різноробочий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Працівник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сільгосппідприємства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Фермер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Учень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студент,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пенсіонер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Домогосподарка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підробляю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різних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місцях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Не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працюю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Зареєстрований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безробітний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Не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працюю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по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інвалідності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Працевлаштований</a:t>
                      </a: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інвалід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20309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комп’ютерної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грамотності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31,3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38,5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36,4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46,4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574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водіїв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37,5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574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Мовні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53,8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42,3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574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Ландшафтний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дизайн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574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Флористика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6,8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7,9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574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Бізнес-курси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574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Фотокурси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31,6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71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Будівництво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і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проектування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775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Лісове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рибне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господарство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ветеринарія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6558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Садівництво, городництво, бджільництво</a:t>
                      </a:r>
                      <a:endParaRPr lang="ru-RU" sz="1000" b="0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655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 основ здорового способу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життя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77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Класичне і візуальне мистецтво</a:t>
                      </a:r>
                      <a:endParaRPr lang="ru-RU" sz="1000" b="0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8924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Курси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першої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медичної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допомоги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774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Навчальні гуртки різного спрямування</a:t>
                      </a:r>
                      <a:endParaRPr lang="ru-RU" sz="1000" b="0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574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Літні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школи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574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Майстер-класи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19,0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3105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Тренінги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що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підвищують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громадянську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компетентність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574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Психологічні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семінари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37494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Тренінги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що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підвищують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Ваші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професійні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якості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або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шанси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ринку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праці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13,2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7159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Семінари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духовні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теми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8322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Тренінги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особистісного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зростання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31058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Стажування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за кордоном з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обміну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досвідом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21282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Молодіжні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та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волонтерські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табори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1,9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6,8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4,2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15,5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40,0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  <a:tr h="1574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Інші</a:t>
                      </a:r>
                      <a:endParaRPr lang="ru-RU" sz="1000" b="0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3,8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000" b="0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000" b="0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194" marR="4194" marT="4194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27911" y="1126639"/>
            <a:ext cx="492443" cy="104814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1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Сфера зайнятості: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38646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chemeClr val="bg1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chemeClr val="bg1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chemeClr val="bg1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95533" y="818863"/>
            <a:ext cx="86663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Які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програми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/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курси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з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додаткової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/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неформальної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освіти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найбільш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цікаві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для Вас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? %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587413"/>
              </p:ext>
            </p:extLst>
          </p:nvPr>
        </p:nvGraphicFramePr>
        <p:xfrm>
          <a:off x="95533" y="1223682"/>
          <a:ext cx="8846761" cy="5526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83384" y="1126640"/>
            <a:ext cx="8135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Інші: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48474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9963243"/>
              </p:ext>
            </p:extLst>
          </p:nvPr>
        </p:nvGraphicFramePr>
        <p:xfrm>
          <a:off x="289559" y="1591212"/>
          <a:ext cx="8854441" cy="5144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37159" y="944881"/>
            <a:ext cx="75215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Чи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готові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Ви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отримувати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при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необхідності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додаткову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освіту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на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платній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основі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? %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7" name="TextBox 6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chemeClr val="bg1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chemeClr val="bg1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chemeClr val="bg1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26691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chemeClr val="bg1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chemeClr val="bg1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chemeClr val="bg1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45143" y="812868"/>
            <a:ext cx="764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Чи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готові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Ви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отримувати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при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необхідності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додаткову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освіту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на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платній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основі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? %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719364"/>
              </p:ext>
            </p:extLst>
          </p:nvPr>
        </p:nvGraphicFramePr>
        <p:xfrm>
          <a:off x="145143" y="1397643"/>
          <a:ext cx="8853714" cy="535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25329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chemeClr val="bg1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chemeClr val="bg1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chemeClr val="bg1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45143" y="812868"/>
            <a:ext cx="764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Чи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готові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Ви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отримувати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при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необхідності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додаткову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освіту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на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платній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основі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? %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9893303"/>
              </p:ext>
            </p:extLst>
          </p:nvPr>
        </p:nvGraphicFramePr>
        <p:xfrm>
          <a:off x="145143" y="1397643"/>
          <a:ext cx="8810171" cy="5336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672" y="1371422"/>
            <a:ext cx="12607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Ваш вік: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17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6936"/>
            <a:ext cx="9144001" cy="754052"/>
            <a:chOff x="362770" y="26935"/>
            <a:chExt cx="8440615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362770" y="88490"/>
              <a:ext cx="2548925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65422" y="971436"/>
            <a:ext cx="5592927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b="1" cap="all" dirty="0" smtClean="0">
                <a:solidFill>
                  <a:schemeClr val="bg1"/>
                </a:solidFill>
                <a:latin typeface="Arial Narrow" pitchFamily="34" charset="0"/>
              </a:rPr>
              <a:t>I. </a:t>
            </a:r>
            <a:r>
              <a:rPr lang="uk-UA" b="1" cap="all" dirty="0" smtClean="0">
                <a:solidFill>
                  <a:schemeClr val="bg1"/>
                </a:solidFill>
                <a:latin typeface="Arial Narrow" pitchFamily="34" charset="0"/>
              </a:rPr>
              <a:t>2. </a:t>
            </a:r>
            <a:r>
              <a:rPr lang="ru-RU" b="1" cap="all" dirty="0" err="1" smtClean="0">
                <a:solidFill>
                  <a:schemeClr val="bg1"/>
                </a:solidFill>
                <a:latin typeface="Arial Narrow" pitchFamily="34" charset="0"/>
              </a:rPr>
              <a:t>завдання</a:t>
            </a:r>
            <a:r>
              <a:rPr lang="ru-RU" b="1" cap="all" dirty="0" smtClean="0">
                <a:solidFill>
                  <a:schemeClr val="bg1"/>
                </a:solidFill>
                <a:latin typeface="Arial Narrow" pitchFamily="34" charset="0"/>
              </a:rPr>
              <a:t>  </a:t>
            </a:r>
            <a:r>
              <a:rPr lang="ru-RU" b="1" cap="all" dirty="0" err="1" smtClean="0">
                <a:solidFill>
                  <a:schemeClr val="bg1"/>
                </a:solidFill>
                <a:latin typeface="Arial Narrow" pitchFamily="34" charset="0"/>
              </a:rPr>
              <a:t>дослідження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graphicFrame>
        <p:nvGraphicFramePr>
          <p:cNvPr id="9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490278"/>
              </p:ext>
            </p:extLst>
          </p:nvPr>
        </p:nvGraphicFramePr>
        <p:xfrm>
          <a:off x="194473" y="2020507"/>
          <a:ext cx="8492328" cy="4065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27731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5143" y="812868"/>
            <a:ext cx="76490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Чи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готові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Ви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отримувати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при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необхідності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додаткову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освіту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на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платній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основі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? %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6" name="TextBox 5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chemeClr val="bg1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bg1"/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chemeClr val="bg1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chemeClr val="bg1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chemeClr val="bg1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157583"/>
              </p:ext>
            </p:extLst>
          </p:nvPr>
        </p:nvGraphicFramePr>
        <p:xfrm>
          <a:off x="145143" y="1397644"/>
          <a:ext cx="8795657" cy="524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5142" y="1397643"/>
            <a:ext cx="1642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Arial Black" pitchFamily="34" charset="0"/>
              </a:rPr>
              <a:t>Рівень освіти:</a:t>
            </a:r>
            <a:endParaRPr lang="ru-RU" sz="1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2346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679" y="929641"/>
            <a:ext cx="75520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З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яких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джерел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і як часто Ви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отримуєте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інформацію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про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освітні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послуги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які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надають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заклади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нашого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міста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: %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6" name="TextBox 5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404804"/>
              </p:ext>
            </p:extLst>
          </p:nvPr>
        </p:nvGraphicFramePr>
        <p:xfrm>
          <a:off x="213361" y="1575972"/>
          <a:ext cx="8732520" cy="5083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99537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-106680" y="12647"/>
            <a:ext cx="9250681" cy="800219"/>
            <a:chOff x="362770" y="26935"/>
            <a:chExt cx="8440615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362770" y="88490"/>
              <a:ext cx="2548925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52399" y="812866"/>
            <a:ext cx="75063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З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яких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джерел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Ви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хотіли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б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отримувати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інформацію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про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види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форми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і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зміст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освітніх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послуг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в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місті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? %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9335390"/>
              </p:ext>
            </p:extLst>
          </p:nvPr>
        </p:nvGraphicFramePr>
        <p:xfrm>
          <a:off x="152399" y="1459197"/>
          <a:ext cx="8808721" cy="5246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191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-106680" y="12647"/>
            <a:ext cx="9250681" cy="800219"/>
            <a:chOff x="362770" y="26935"/>
            <a:chExt cx="8440615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362770" y="88490"/>
              <a:ext cx="2548925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52399" y="812866"/>
            <a:ext cx="75063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З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яких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джерел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Ви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хотіли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б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отримувати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інформацію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про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види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форми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і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зміст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освітніх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послуг</a:t>
            </a:r>
            <a:r>
              <a:rPr lang="ru-RU" dirty="0">
                <a:solidFill>
                  <a:schemeClr val="tx2"/>
                </a:solidFill>
                <a:latin typeface="Arial Black" pitchFamily="34" charset="0"/>
              </a:rPr>
              <a:t> в </a:t>
            </a:r>
            <a:r>
              <a:rPr lang="ru-RU" dirty="0" err="1">
                <a:solidFill>
                  <a:schemeClr val="tx2"/>
                </a:solidFill>
                <a:latin typeface="Arial Black" pitchFamily="34" charset="0"/>
              </a:rPr>
              <a:t>місті</a:t>
            </a:r>
            <a:r>
              <a:rPr lang="ru-RU" dirty="0" smtClean="0">
                <a:solidFill>
                  <a:schemeClr val="tx2"/>
                </a:solidFill>
                <a:latin typeface="Arial Black" pitchFamily="34" charset="0"/>
              </a:rPr>
              <a:t>? %</a:t>
            </a:r>
            <a:endParaRPr lang="ru-RU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738651"/>
              </p:ext>
            </p:extLst>
          </p:nvPr>
        </p:nvGraphicFramePr>
        <p:xfrm>
          <a:off x="-3" y="1459198"/>
          <a:ext cx="8998861" cy="5422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134"/>
                <a:gridCol w="615926"/>
                <a:gridCol w="498175"/>
                <a:gridCol w="413600"/>
                <a:gridCol w="449150"/>
                <a:gridCol w="471002"/>
                <a:gridCol w="431514"/>
                <a:gridCol w="499528"/>
                <a:gridCol w="733316"/>
                <a:gridCol w="574272"/>
                <a:gridCol w="677961"/>
                <a:gridCol w="645364"/>
                <a:gridCol w="571946"/>
                <a:gridCol w="718782"/>
                <a:gridCol w="618191"/>
              </a:tblGrid>
              <a:tr h="5096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100" b="0" i="0" u="none" strike="noStrike" dirty="0"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Піщана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Житловий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масив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Центр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Героїв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України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Н.Мелітополь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Юрівка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Сотня 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А.Невського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Чер</a:t>
                      </a:r>
                      <a:r>
                        <a:rPr lang="ru-RU" sz="11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.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гірка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Мікрорайон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бул.30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Перемоги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вул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. Чкалова 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Залізничний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вокзал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Авіамістечко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09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ЗМІ (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радіо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телебачення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газети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59,5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47,3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45,3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38,8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31,0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40,0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45,4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51,7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23,8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41,2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</a:tr>
              <a:tr h="834958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Реклама (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буклети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календарі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оголошення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зовнішня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реклама)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8,1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9,1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24,0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25,8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17,5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21,4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34,5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11,8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</a:tr>
              <a:tr h="133239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Оголошення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Інтернеті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розсилка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електронною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поштою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повідомлення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соціальних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мережах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38,2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16,1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30,0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31,0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21,4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53,3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24,1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6,9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38,5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29,4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</a:tr>
              <a:tr h="3417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Роздача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флаєрів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</a:t>
                      </a:r>
                      <a:r>
                        <a:rPr lang="ru-RU" sz="11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вулиці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16,2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10,9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22,6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13,8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23,5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</a:tr>
              <a:tr h="50960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Афіші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загальнодоступних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місцях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;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16,4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25,8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31,0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21,4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35,7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19,4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20,7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23,8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29,4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</a:tr>
              <a:tr h="3417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колег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друзів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родичів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5,4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16,1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8,8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17,9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13,9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27,6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19,0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</a:tr>
              <a:tr h="341726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«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Сарафанне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радіо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»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3,6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12,9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3,8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2,4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23,8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</a:tr>
              <a:tr h="67747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компетентних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осіб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фахівців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керівництва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міста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регіону</a:t>
                      </a:r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)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21,6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16,4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35,5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19,0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14,3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7,1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15,7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37,9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9,5</a:t>
                      </a:r>
                      <a:endParaRPr lang="ru-RU" sz="11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23,5</a:t>
                      </a:r>
                      <a:endParaRPr lang="ru-RU" sz="11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969" marR="5969" marT="5969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756280" y="972520"/>
            <a:ext cx="1394934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uk-UA" sz="1200" dirty="0" smtClean="0">
                <a:latin typeface="Arial Black" pitchFamily="34" charset="0"/>
              </a:rPr>
              <a:t>Райони міста:</a:t>
            </a:r>
            <a:endParaRPr lang="ru-RU" sz="1200" dirty="0">
              <a:latin typeface="Arial Black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63497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52399" y="812866"/>
            <a:ext cx="75063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З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яких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джерел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Ви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хотіли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б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отримувати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інформацію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про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види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форми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і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зміст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освітніх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послуг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в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місті</a:t>
            </a:r>
            <a:r>
              <a:rPr lang="ru-RU" sz="1600" dirty="0" smtClean="0">
                <a:solidFill>
                  <a:schemeClr val="tx2"/>
                </a:solidFill>
                <a:latin typeface="Arial Black" pitchFamily="34" charset="0"/>
              </a:rPr>
              <a:t>? %</a:t>
            </a:r>
            <a:endParaRPr lang="ru-RU" sz="1600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08312"/>
              </p:ext>
            </p:extLst>
          </p:nvPr>
        </p:nvGraphicFramePr>
        <p:xfrm>
          <a:off x="152401" y="1577444"/>
          <a:ext cx="8831943" cy="4728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5059"/>
                <a:gridCol w="1394247"/>
                <a:gridCol w="1127700"/>
                <a:gridCol w="1091820"/>
                <a:gridCol w="861152"/>
                <a:gridCol w="1066189"/>
                <a:gridCol w="845776"/>
              </a:tblGrid>
              <a:tr h="4574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14-17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18-24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25-35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36-55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56 - 65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Більше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65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років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50828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ЗМІ (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радіо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телебачення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газети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)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42,5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26,1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43,4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51,5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46,9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59470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Реклама (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буклети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календарі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оголошення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зовнішня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реклама)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17,5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14,4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16,2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19,5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12,2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8438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Оголошення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Інтернеті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розсилка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електронною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поштою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повідомлення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соціальних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мережах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27,5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35,3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30,9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26,6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8,2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42273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Роздача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флаєрів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вулиці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;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24,2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14,0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10,7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12,2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59470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Афіші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загальнодоступних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місцях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;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22,5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25,5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26,5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13,0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24,5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22,2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42273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колег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друзів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родичів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14,4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11,0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11,2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4,1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27024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«Сарафанне радіо»</a:t>
                      </a:r>
                      <a:endParaRPr lang="ru-RU" sz="140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2,5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8,5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6,6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4,7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10,2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5,6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59470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компетентних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осіб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фахівців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керівництва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міста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40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регіону</a:t>
                      </a:r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)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22,5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17,0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21,3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24,5</a:t>
                      </a:r>
                      <a:endParaRPr lang="ru-RU" sz="1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27,8</a:t>
                      </a:r>
                      <a:endParaRPr lang="ru-RU" sz="1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658756" y="957943"/>
            <a:ext cx="14852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Вік респондентів: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72938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2647"/>
            <a:ext cx="9144001" cy="800219"/>
            <a:chOff x="460108" y="26935"/>
            <a:chExt cx="8343277" cy="800219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460108" y="88490"/>
              <a:ext cx="2451586" cy="73866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</a:t>
              </a:r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соціологічних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err="1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</a:t>
              </a:r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692497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err="1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52399" y="812866"/>
            <a:ext cx="75063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З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яких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джерел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Ви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хотіли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б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отримувати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інформацію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про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види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,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форми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і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зміст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освітніх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послуг</a:t>
            </a:r>
            <a:r>
              <a:rPr lang="ru-RU" sz="1600" dirty="0">
                <a:solidFill>
                  <a:schemeClr val="tx2"/>
                </a:solidFill>
                <a:latin typeface="Arial Black" pitchFamily="34" charset="0"/>
              </a:rPr>
              <a:t> в </a:t>
            </a:r>
            <a:r>
              <a:rPr lang="ru-RU" sz="1600" dirty="0" err="1">
                <a:solidFill>
                  <a:schemeClr val="tx2"/>
                </a:solidFill>
                <a:latin typeface="Arial Black" pitchFamily="34" charset="0"/>
              </a:rPr>
              <a:t>місті</a:t>
            </a:r>
            <a:r>
              <a:rPr lang="ru-RU" sz="1600" dirty="0" smtClean="0">
                <a:solidFill>
                  <a:schemeClr val="tx2"/>
                </a:solidFill>
                <a:latin typeface="Arial Black" pitchFamily="34" charset="0"/>
              </a:rPr>
              <a:t>? %</a:t>
            </a:r>
            <a:endParaRPr lang="ru-RU" sz="1600" dirty="0">
              <a:solidFill>
                <a:schemeClr val="tx2"/>
              </a:solidFill>
              <a:latin typeface="Arial Black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556164"/>
              </p:ext>
            </p:extLst>
          </p:nvPr>
        </p:nvGraphicFramePr>
        <p:xfrm>
          <a:off x="6" y="1450031"/>
          <a:ext cx="9036417" cy="5244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3989"/>
                <a:gridCol w="372088"/>
                <a:gridCol w="425243"/>
                <a:gridCol w="305644"/>
                <a:gridCol w="332221"/>
                <a:gridCol w="345511"/>
                <a:gridCol w="265776"/>
                <a:gridCol w="292355"/>
                <a:gridCol w="345511"/>
                <a:gridCol w="318932"/>
                <a:gridCol w="411954"/>
                <a:gridCol w="279066"/>
                <a:gridCol w="438531"/>
                <a:gridCol w="332222"/>
                <a:gridCol w="358799"/>
                <a:gridCol w="305644"/>
                <a:gridCol w="305643"/>
                <a:gridCol w="274324"/>
                <a:gridCol w="351597"/>
                <a:gridCol w="393789"/>
                <a:gridCol w="393789"/>
                <a:gridCol w="393789"/>
              </a:tblGrid>
              <a:tr h="16100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Підприємець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Службовець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 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Спеціаліст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творчий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працівник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Офіцер</a:t>
                      </a:r>
                      <a:endParaRPr lang="ru-RU" sz="115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держслужбовець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Керівник  </a:t>
                      </a:r>
                      <a:endParaRPr lang="ru-RU" sz="115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Дрібний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бізнесмен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Допоміжний персонал</a:t>
                      </a:r>
                      <a:endParaRPr lang="ru-RU" sz="115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Кваліфікований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робітник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Різноробочий</a:t>
                      </a:r>
                      <a:endParaRPr lang="ru-RU" sz="115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Працівник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сільгосппідприємства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Фермер</a:t>
                      </a:r>
                      <a:endParaRPr lang="ru-RU" sz="115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Учень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студент, 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пенсіонер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Домогосподарка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підробляю в різних місцях</a:t>
                      </a:r>
                      <a:endParaRPr lang="ru-RU" sz="1150" b="1" i="0" u="none" strike="noStrike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Не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працюю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Зареєстрований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безробітний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Не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працюю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по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інвалідності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Працевлаштований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інвалід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 vert="vert27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61761"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ЗМІ (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радіо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телебачення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газети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)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35,5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57,1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51,2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42,2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46,7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38,5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43,8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66,7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36,0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59,3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42,1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41,2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45,0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</a:tr>
              <a:tr h="540787"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Реклама (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буклети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календарі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оголошення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зовнішня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реклама)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46,2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16,3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12,8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18,8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14,7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</a:tr>
              <a:tr h="847427"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Оголошення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Інтернеті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розсилка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електронною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поштою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повідомлення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соціальних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мережах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38,7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53,8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28,6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27,9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37,8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34,8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18,8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42,7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23,5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</a:tr>
              <a:tr h="341562"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Роздача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флаєрів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на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вулиці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;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30,8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10,2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21,1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8,9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24,0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18,5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14,7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</a:tr>
              <a:tr h="361761"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Афіші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в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загальнодоступних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місцях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;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12,9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24,4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31,6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17,4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12,5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18,5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26,3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29,4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66,7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</a:tr>
              <a:tr h="297248"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колег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друзів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родичів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12,9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8,2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10,5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17,8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13,0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33,3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7,4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</a:tr>
              <a:tr h="276129"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«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Сарафанне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радіо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»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12,9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7,7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3,5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4,4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8,7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6,3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10,7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5,9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</a:tr>
              <a:tr h="607653">
                <a:tc>
                  <a:txBody>
                    <a:bodyPr/>
                    <a:lstStyle/>
                    <a:p>
                      <a:pPr algn="l" fontAlgn="t"/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Від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компетентних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осіб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(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фахівців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керівництва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міста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, </a:t>
                      </a:r>
                      <a:r>
                        <a:rPr lang="ru-RU" sz="1150" b="1" u="none" strike="noStrike" dirty="0" err="1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регіону</a:t>
                      </a:r>
                      <a:r>
                        <a:rPr lang="ru-RU" sz="115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)</a:t>
                      </a:r>
                      <a:endParaRPr lang="ru-RU" sz="1150" b="1" i="0" u="none" strike="noStrike" dirty="0"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9,7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15,4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12,2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29,1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5,3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30,0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17,8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16,7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17,4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23,1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25,0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18,7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11,1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15,8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17,6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15,0</a:t>
                      </a:r>
                      <a:endParaRPr lang="ru-RU" sz="1150" b="1" i="0" u="none" strike="noStrike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,0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50" b="1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50,0</a:t>
                      </a:r>
                      <a:endParaRPr lang="ru-RU" sz="115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3629" marR="3629" marT="3629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8904" y="1546412"/>
            <a:ext cx="553998" cy="121023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1200" dirty="0" smtClean="0">
                <a:latin typeface="Arial Black" pitchFamily="34" charset="0"/>
              </a:rPr>
              <a:t>Сфера зайнятості:</a:t>
            </a:r>
            <a:endParaRPr lang="ru-RU" sz="1200" dirty="0">
              <a:latin typeface="Arial Black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500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6936"/>
            <a:ext cx="9144001" cy="796668"/>
            <a:chOff x="362770" y="26935"/>
            <a:chExt cx="8440615" cy="845444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362770" y="88490"/>
              <a:ext cx="2548925" cy="7838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734895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94472" y="1269934"/>
            <a:ext cx="5592926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</a:rPr>
              <a:t>1.3. Об</a:t>
            </a:r>
            <a:r>
              <a:rPr lang="en-US" b="1" dirty="0" smtClean="0">
                <a:solidFill>
                  <a:schemeClr val="bg1"/>
                </a:solidFill>
                <a:latin typeface="Arial Narrow" pitchFamily="34" charset="0"/>
              </a:rPr>
              <a:t>`</a:t>
            </a:r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</a:rPr>
              <a:t>єкт дослідження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395536" y="1916833"/>
            <a:ext cx="8014406" cy="1152127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 якості генеральної сукупності дослідження виступає населення </a:t>
            </a:r>
            <a:r>
              <a:rPr lang="ru-RU" sz="22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(14 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+ років) міста Мелітополь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4472" y="3212976"/>
            <a:ext cx="5592926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</a:rPr>
              <a:t>1.3. Предмет дослідження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3789039"/>
            <a:ext cx="8280920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Приоритетні напрямки розвитку додаткової неформальної освіти в місті Мелітополь  </a:t>
            </a:r>
            <a:endParaRPr lang="ru-RU" sz="2200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endParaRPr lang="ru-RU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03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4471" y="1509731"/>
            <a:ext cx="635197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</a:rPr>
              <a:t>1.4. Характеристика опитувальника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0" y="26936"/>
            <a:ext cx="9144001" cy="796668"/>
            <a:chOff x="362770" y="26935"/>
            <a:chExt cx="8440615" cy="845444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6" name="TextBox 5"/>
            <p:cNvSpPr txBox="1"/>
            <p:nvPr/>
          </p:nvSpPr>
          <p:spPr>
            <a:xfrm>
              <a:off x="362770" y="88490"/>
              <a:ext cx="2548925" cy="7838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448201" y="88490"/>
              <a:ext cx="1355184" cy="734895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194471" y="1988839"/>
            <a:ext cx="8393218" cy="33239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Для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проведення соціологічного опитування була разраблена спеціалізована анкета,  яка враховує предмет дослідження. </a:t>
            </a:r>
          </a:p>
          <a:p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Анкета включає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себе звернення до респондентів, 15 питань, кожне з яких погоджено з Замовником, і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відповідає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меті та завданням дослідження, 8 питань соціально-демографічного блоку.</a:t>
            </a:r>
          </a:p>
          <a:p>
            <a:endParaRPr lang="ru-RU" sz="2000" b="1" dirty="0" smtClean="0">
              <a:solidFill>
                <a:schemeClr val="tx1"/>
              </a:solidFill>
              <a:latin typeface="Arial Narrow" pitchFamily="34" charset="0"/>
            </a:endParaRPr>
          </a:p>
          <a:p>
            <a:endParaRPr lang="ru-RU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324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6936"/>
            <a:ext cx="9144001" cy="796668"/>
            <a:chOff x="362770" y="26935"/>
            <a:chExt cx="8440615" cy="845444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362770" y="88490"/>
              <a:ext cx="2548925" cy="7838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734895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94470" y="1403484"/>
            <a:ext cx="5592927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Narrow" pitchFamily="34" charset="0"/>
              </a:rPr>
              <a:t>1.5. Вибірка дослідження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4470" y="1799710"/>
            <a:ext cx="8698010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Враховуючи характер анкетного опитування і рівень узагальненості його результатів, який потрібний для прийняття принципових рішень Замовником, була розрахована вибіркова сукупність, що пропорційно репрезентує мешканців Мелітополя  віком від 14 років і старше 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(n=</a:t>
            </a:r>
            <a:r>
              <a:rPr lang="uk-UA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5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0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00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)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8999" y="3338252"/>
            <a:ext cx="8703482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Вибірка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безповторна, гніздова, квотна.</a:t>
            </a:r>
          </a:p>
          <a:p>
            <a:pPr algn="just"/>
            <a:endParaRPr lang="ru-RU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 lvl="0" algn="just"/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 якості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гнізд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 були відібрані чотири мікрорайони 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міста поблизу публічних бібліотек (майдан Перемоги, вул. Дружби, вул. Інтеркультурна, б-р. 30-річчя Перемоги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), де анкетування проводилося 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за допомогою брендованої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палатки 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протягом 16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днів, 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та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бібліотеки міста, в </a:t>
            </a:r>
            <a:r>
              <a:rPr lang="uk-UA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яких анкетування проводилося протягом 30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днів 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(з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обов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`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язковим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уточненням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постійного міста проживання респондентів під час опитування</a:t>
            </a:r>
            <a:r>
              <a:rPr lang="uk-UA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);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Квотний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відбір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відбувався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 відповідно соціально-демографічним показникам (стать, вік, освіта, сфера зайнятості). 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8960" y="5997677"/>
            <a:ext cx="8723521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Похибка закладена в кожну вибірку при довірчому інтервалі 95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%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не перебільшує 1%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4849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/>
          <p:nvPr/>
        </p:nvGrpSpPr>
        <p:grpSpPr>
          <a:xfrm>
            <a:off x="0" y="26936"/>
            <a:ext cx="9144001" cy="796668"/>
            <a:chOff x="362770" y="26935"/>
            <a:chExt cx="8440615" cy="845444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15" name="TextBox 14"/>
            <p:cNvSpPr txBox="1"/>
            <p:nvPr/>
          </p:nvSpPr>
          <p:spPr>
            <a:xfrm>
              <a:off x="362770" y="88490"/>
              <a:ext cx="2548925" cy="7838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448201" y="88490"/>
              <a:ext cx="1355184" cy="734895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32313" y="857188"/>
            <a:ext cx="16273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Ваша </a:t>
            </a:r>
            <a:r>
              <a:rPr lang="ru-RU" sz="1400" dirty="0" smtClean="0">
                <a:latin typeface="Arial Black" pitchFamily="34" charset="0"/>
              </a:rPr>
              <a:t>стать: %</a:t>
            </a:r>
            <a:endParaRPr lang="ru-RU" sz="1400" dirty="0">
              <a:latin typeface="Arial Black" pitchFamily="34" charset="0"/>
            </a:endParaRPr>
          </a:p>
        </p:txBody>
      </p:sp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2756611"/>
              </p:ext>
            </p:extLst>
          </p:nvPr>
        </p:nvGraphicFramePr>
        <p:xfrm>
          <a:off x="81746" y="1173480"/>
          <a:ext cx="2402374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50920" y="685800"/>
            <a:ext cx="1249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Arial Black" pitchFamily="34" charset="0"/>
              </a:rPr>
              <a:t>Ваш вік: %</a:t>
            </a:r>
            <a:endParaRPr lang="ru-RU" sz="1400" dirty="0">
              <a:latin typeface="Arial Black" pitchFamily="34" charset="0"/>
            </a:endParaRPr>
          </a:p>
        </p:txBody>
      </p:sp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5701315"/>
              </p:ext>
            </p:extLst>
          </p:nvPr>
        </p:nvGraphicFramePr>
        <p:xfrm>
          <a:off x="2651760" y="934877"/>
          <a:ext cx="3429000" cy="2494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294120" y="780988"/>
            <a:ext cx="17475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>
                <a:latin typeface="Arial Black" pitchFamily="34" charset="0"/>
              </a:rPr>
              <a:t>Ваша освіта: %</a:t>
            </a:r>
            <a:endParaRPr lang="ru-RU" sz="1400" dirty="0">
              <a:latin typeface="Arial Black" pitchFamily="34" charset="0"/>
            </a:endParaRPr>
          </a:p>
        </p:txBody>
      </p:sp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8163517"/>
              </p:ext>
            </p:extLst>
          </p:nvPr>
        </p:nvGraphicFramePr>
        <p:xfrm>
          <a:off x="6294120" y="1164965"/>
          <a:ext cx="2621280" cy="2324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 flipH="1" flipV="1">
            <a:off x="3276600" y="1783080"/>
            <a:ext cx="274320" cy="15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627884" y="3601700"/>
            <a:ext cx="422655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Arial Black" pitchFamily="34" charset="0"/>
              </a:rPr>
              <a:t>Як давно Ви проживаєте в місті? </a:t>
            </a:r>
            <a:r>
              <a:rPr lang="ru-RU" sz="1400" dirty="0" smtClean="0">
                <a:latin typeface="Arial Black" pitchFamily="34" charset="0"/>
              </a:rPr>
              <a:t>%</a:t>
            </a:r>
            <a:endParaRPr lang="ru-RU" sz="1400" dirty="0">
              <a:latin typeface="Arial Black" pitchFamily="34" charset="0"/>
            </a:endParaRPr>
          </a:p>
        </p:txBody>
      </p:sp>
      <p:graphicFrame>
        <p:nvGraphicFramePr>
          <p:cNvPr id="26" name="Диаграмма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470563"/>
              </p:ext>
            </p:extLst>
          </p:nvPr>
        </p:nvGraphicFramePr>
        <p:xfrm>
          <a:off x="132313" y="3845244"/>
          <a:ext cx="3875807" cy="2829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365760" y="3537466"/>
            <a:ext cx="34747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 Black" pitchFamily="34" charset="0"/>
              </a:rPr>
              <a:t>Ваш загальний стаж роботи</a:t>
            </a:r>
            <a:r>
              <a:rPr lang="ru-RU" sz="1400" dirty="0" smtClean="0">
                <a:latin typeface="Arial Black" pitchFamily="34" charset="0"/>
              </a:rPr>
              <a:t>: %</a:t>
            </a:r>
            <a:endParaRPr lang="ru-RU" sz="1400" dirty="0">
              <a:latin typeface="Arial Black" pitchFamily="34" charset="0"/>
            </a:endParaRPr>
          </a:p>
        </p:txBody>
      </p:sp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434366"/>
              </p:ext>
            </p:extLst>
          </p:nvPr>
        </p:nvGraphicFramePr>
        <p:xfrm>
          <a:off x="4175760" y="3970436"/>
          <a:ext cx="4846320" cy="2780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17367" y="4331731"/>
            <a:ext cx="1153159" cy="24622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uk-UA" sz="1000" dirty="0" smtClean="0">
                <a:solidFill>
                  <a:schemeClr val="bg1"/>
                </a:solidFill>
                <a:latin typeface="Arial Black" pitchFamily="34" charset="0"/>
              </a:rPr>
              <a:t>1-3 роки 11,9</a:t>
            </a:r>
            <a:endParaRPr lang="ru-RU" sz="1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56783" y="4847510"/>
            <a:ext cx="1153159" cy="24622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uk-UA" sz="1000" dirty="0" smtClean="0">
                <a:solidFill>
                  <a:schemeClr val="bg1"/>
                </a:solidFill>
                <a:latin typeface="Arial Black" pitchFamily="34" charset="0"/>
              </a:rPr>
              <a:t>4-9 роки 10,2</a:t>
            </a:r>
            <a:endParaRPr lang="ru-RU" sz="1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256784" y="5444550"/>
            <a:ext cx="1153159" cy="400110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uk-UA" sz="1000" dirty="0" smtClean="0">
                <a:solidFill>
                  <a:schemeClr val="bg1"/>
                </a:solidFill>
                <a:latin typeface="Arial Black" pitchFamily="34" charset="0"/>
              </a:rPr>
              <a:t>10-19 років 17,7</a:t>
            </a:r>
            <a:endParaRPr lang="ru-RU" sz="1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07209" y="6280815"/>
            <a:ext cx="1153159" cy="40011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uk-UA" sz="1000" dirty="0" smtClean="0">
                <a:solidFill>
                  <a:schemeClr val="bg1"/>
                </a:solidFill>
                <a:latin typeface="Arial Black" pitchFamily="34" charset="0"/>
              </a:rPr>
              <a:t>20-40 роки 10,1</a:t>
            </a:r>
            <a:endParaRPr lang="ru-RU" sz="1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40961" y="4693621"/>
            <a:ext cx="1153159" cy="55399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uk-UA" sz="1000" dirty="0" smtClean="0">
                <a:solidFill>
                  <a:schemeClr val="bg1"/>
                </a:solidFill>
                <a:latin typeface="Arial Black" pitchFamily="34" charset="0"/>
              </a:rPr>
              <a:t>Від народження 50,1</a:t>
            </a:r>
            <a:endParaRPr lang="ru-RU" sz="10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791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6936"/>
            <a:ext cx="9144001" cy="796668"/>
            <a:chOff x="362770" y="26935"/>
            <a:chExt cx="8440615" cy="845444"/>
          </a:xfrm>
          <a:effectLst>
            <a:outerShdw blurRad="63500" sx="102000" sy="102000" algn="ctr" rotWithShape="0">
              <a:schemeClr val="accent1">
                <a:lumMod val="75000"/>
                <a:alpha val="40000"/>
              </a:schemeClr>
            </a:outerShdw>
          </a:effectLst>
        </p:grpSpPr>
        <p:sp>
          <p:nvSpPr>
            <p:cNvPr id="5" name="TextBox 4"/>
            <p:cNvSpPr txBox="1"/>
            <p:nvPr/>
          </p:nvSpPr>
          <p:spPr>
            <a:xfrm>
              <a:off x="362770" y="88490"/>
              <a:ext cx="2548925" cy="7838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Центр соціологічних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досліджень  </a:t>
              </a:r>
            </a:p>
            <a:p>
              <a:r>
                <a:rPr lang="ru-RU" sz="1400" b="1" dirty="0" smtClean="0">
                  <a:ln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  <a:solidFill>
                    <a:srgbClr val="FFC000"/>
                  </a:solidFill>
                  <a:latin typeface="Arial Narrow" pitchFamily="34" charset="0"/>
                </a:rPr>
                <a:t>МДПУ</a:t>
              </a:r>
              <a:endParaRPr lang="ru-RU" sz="1400" b="1" dirty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rgbClr val="FFC000"/>
                </a:solidFill>
                <a:latin typeface="Arial Narrow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911697" y="26935"/>
              <a:ext cx="45365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algn="just"/>
              <a:r>
                <a:rPr lang="uk-UA" sz="1200" dirty="0" smtClean="0">
                  <a:ln>
                    <a:solidFill>
                      <a:schemeClr val="tx1"/>
                    </a:solidFill>
                  </a:ln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 Black" pitchFamily="34" charset="0"/>
                </a:rPr>
                <a:t>КАРТУВАННЯ ГРОМАД ЯК ІНСТРУМЕНТ ДЛЯ ВПРОВАДЖЕННЯ ПОЛІТИКИ «МІСТО ЩО НАВЧАЄТЬСЯ»</a:t>
              </a:r>
              <a:endParaRPr lang="ru-RU" sz="1200" b="1" dirty="0">
                <a:ln>
                  <a:solidFill>
                    <a:schemeClr val="tx1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48201" y="88490"/>
              <a:ext cx="1355184" cy="734895"/>
            </a:xfrm>
            <a:prstGeom prst="rect">
              <a:avLst/>
            </a:prstGeom>
            <a:gradFill>
              <a:gsLst>
                <a:gs pos="0">
                  <a:srgbClr val="FFC000"/>
                </a:gs>
                <a:gs pos="80000">
                  <a:srgbClr val="FFC000"/>
                </a:gs>
                <a:gs pos="100000">
                  <a:srgbClr val="FFC000"/>
                </a:gs>
              </a:gsLst>
            </a:gra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Мелітополь</a:t>
              </a:r>
              <a:r>
                <a:rPr lang="ru-RU" sz="300" b="1" dirty="0" smtClean="0">
                  <a:solidFill>
                    <a:sysClr val="windowText" lastClr="000000"/>
                  </a:solidFill>
                  <a:latin typeface="Arial Black" pitchFamily="34" charset="0"/>
                </a:rPr>
                <a:t> </a:t>
              </a:r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endParaRPr lang="ru-RU" sz="300" b="1" dirty="0">
                <a:solidFill>
                  <a:sysClr val="windowText" lastClr="000000"/>
                </a:solidFill>
                <a:latin typeface="Arial Black" pitchFamily="34" charset="0"/>
              </a:endParaRPr>
            </a:p>
            <a:p>
              <a:pPr algn="ctr"/>
              <a:r>
                <a:rPr lang="uk-UA" sz="1200" b="1" dirty="0">
                  <a:solidFill>
                    <a:sysClr val="windowText" lastClr="000000"/>
                  </a:solidFill>
                  <a:latin typeface="Arial Black" pitchFamily="34" charset="0"/>
                </a:rPr>
                <a:t>01.08.17-01.09.17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5693239" y="945878"/>
            <a:ext cx="28498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Характер зайнятості: %</a:t>
            </a:r>
            <a:endParaRPr lang="ru-RU" sz="1400" dirty="0">
              <a:latin typeface="Arial Black" pitchFamily="34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9118406"/>
              </p:ext>
            </p:extLst>
          </p:nvPr>
        </p:nvGraphicFramePr>
        <p:xfrm>
          <a:off x="245741" y="1268625"/>
          <a:ext cx="4797698" cy="5247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6299289"/>
              </p:ext>
            </p:extLst>
          </p:nvPr>
        </p:nvGraphicFramePr>
        <p:xfrm>
          <a:off x="5121717" y="1290019"/>
          <a:ext cx="3900364" cy="5202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66365" y="933388"/>
            <a:ext cx="28498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latin typeface="Arial Black" pitchFamily="34" charset="0"/>
              </a:rPr>
              <a:t>Райони</a:t>
            </a:r>
            <a:r>
              <a:rPr lang="ru-RU" sz="1400" dirty="0" smtClean="0">
                <a:latin typeface="Arial Black" pitchFamily="34" charset="0"/>
              </a:rPr>
              <a:t> міста: %</a:t>
            </a:r>
            <a:endParaRPr lang="ru-RU" sz="1400" dirty="0">
              <a:latin typeface="Arial Black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96213" y="3177583"/>
            <a:ext cx="769257" cy="2462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Центр 12,4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6441" y="2206169"/>
            <a:ext cx="1355275" cy="2462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Житловий масив 9,6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68038" y="1690129"/>
            <a:ext cx="769257" cy="2462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Піщана 6,3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23504" y="4293079"/>
            <a:ext cx="977620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Героїв України  5,2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18575" y="5096012"/>
            <a:ext cx="1355275" cy="2462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Н.Мелітополь 14,2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01475" y="5862384"/>
            <a:ext cx="769257" cy="2462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Юровка 7,2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7741" y="2052280"/>
            <a:ext cx="1263655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Бул.30 р.Перемоги 5,0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8840" y="1691626"/>
            <a:ext cx="1263655" cy="2462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Чкалова 3,8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7742" y="5096011"/>
            <a:ext cx="1263655" cy="2462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Червона гірка 4,9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9972" y="5498740"/>
            <a:ext cx="1263655" cy="2462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Невського 2,4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6799" y="4169968"/>
            <a:ext cx="1263655" cy="2462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Микрорайон 21,6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51000" y="5739273"/>
            <a:ext cx="769257" cy="2462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Сотня 2,2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51799" y="1241165"/>
            <a:ext cx="1263655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Залізничний вокзал 2,4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67854" y="1290019"/>
            <a:ext cx="1263655" cy="24622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1000" b="1" dirty="0" smtClean="0">
                <a:solidFill>
                  <a:schemeClr val="bg1"/>
                </a:solidFill>
                <a:latin typeface="Arial Narrow" pitchFamily="34" charset="0"/>
              </a:rPr>
              <a:t>Авіамістечко 2,8</a:t>
            </a:r>
            <a:endParaRPr lang="ru-RU" sz="1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 flipV="1">
            <a:off x="2264229" y="1536240"/>
            <a:ext cx="137246" cy="278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2761336" y="1441220"/>
            <a:ext cx="0" cy="3735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927" y="39655"/>
            <a:ext cx="107541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609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1644</TotalTime>
  <Words>6080</Words>
  <Application>Microsoft Office PowerPoint</Application>
  <PresentationFormat>Экран (4:3)</PresentationFormat>
  <Paragraphs>2918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46" baseType="lpstr">
      <vt:lpstr>Тема Office</vt:lpstr>
      <vt:lpstr>картування громад як інструмент для впровадження політики «місто, що навчається» на прикладі міста Мелітополя запорізької області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kenny_mccormick</dc:creator>
  <cp:lastModifiedBy>home</cp:lastModifiedBy>
  <cp:revision>124</cp:revision>
  <dcterms:created xsi:type="dcterms:W3CDTF">2017-09-27T10:23:58Z</dcterms:created>
  <dcterms:modified xsi:type="dcterms:W3CDTF">2020-03-03T07:36:24Z</dcterms:modified>
</cp:coreProperties>
</file>