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242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624AA-EBCA-468D-9036-2FE1B41A1577}" type="datetimeFigureOut">
              <a:rPr lang="uk-UA" smtClean="0"/>
              <a:t>30.10.2023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196E7-6F3E-4102-94DD-7687846533A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57945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624AA-EBCA-468D-9036-2FE1B41A1577}" type="datetimeFigureOut">
              <a:rPr lang="uk-UA" smtClean="0"/>
              <a:t>30.10.2023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196E7-6F3E-4102-94DD-7687846533A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93368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624AA-EBCA-468D-9036-2FE1B41A1577}" type="datetimeFigureOut">
              <a:rPr lang="uk-UA" smtClean="0"/>
              <a:t>30.10.2023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196E7-6F3E-4102-94DD-7687846533A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11512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624AA-EBCA-468D-9036-2FE1B41A1577}" type="datetimeFigureOut">
              <a:rPr lang="uk-UA" smtClean="0"/>
              <a:t>30.10.2023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196E7-6F3E-4102-94DD-7687846533A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61361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624AA-EBCA-468D-9036-2FE1B41A1577}" type="datetimeFigureOut">
              <a:rPr lang="uk-UA" smtClean="0"/>
              <a:t>30.10.2023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196E7-6F3E-4102-94DD-7687846533A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8610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624AA-EBCA-468D-9036-2FE1B41A1577}" type="datetimeFigureOut">
              <a:rPr lang="uk-UA" smtClean="0"/>
              <a:t>30.10.2023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196E7-6F3E-4102-94DD-7687846533A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78018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624AA-EBCA-468D-9036-2FE1B41A1577}" type="datetimeFigureOut">
              <a:rPr lang="uk-UA" smtClean="0"/>
              <a:t>30.10.2023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196E7-6F3E-4102-94DD-7687846533A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57988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624AA-EBCA-468D-9036-2FE1B41A1577}" type="datetimeFigureOut">
              <a:rPr lang="uk-UA" smtClean="0"/>
              <a:t>30.10.2023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196E7-6F3E-4102-94DD-7687846533A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67614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624AA-EBCA-468D-9036-2FE1B41A1577}" type="datetimeFigureOut">
              <a:rPr lang="uk-UA" smtClean="0"/>
              <a:t>30.10.2023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196E7-6F3E-4102-94DD-7687846533A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86170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624AA-EBCA-468D-9036-2FE1B41A1577}" type="datetimeFigureOut">
              <a:rPr lang="uk-UA" smtClean="0"/>
              <a:t>30.10.2023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196E7-6F3E-4102-94DD-7687846533A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20529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624AA-EBCA-468D-9036-2FE1B41A1577}" type="datetimeFigureOut">
              <a:rPr lang="uk-UA" smtClean="0"/>
              <a:t>30.10.2023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196E7-6F3E-4102-94DD-7687846533A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33300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400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2624AA-EBCA-468D-9036-2FE1B41A1577}" type="datetimeFigureOut">
              <a:rPr lang="uk-UA" smtClean="0"/>
              <a:t>30.10.2023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6196E7-6F3E-4102-94DD-7687846533A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75075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51258" y="548680"/>
            <a:ext cx="6192688" cy="2736304"/>
          </a:xfrm>
        </p:spPr>
        <p:txBody>
          <a:bodyPr>
            <a:normAutofit/>
          </a:bodyPr>
          <a:lstStyle/>
          <a:p>
            <a:r>
              <a:rPr lang="uk-UA" sz="1600" b="1" cap="all" dirty="0"/>
              <a:t>Мелітопольський державний педагогічний університет </a:t>
            </a:r>
            <a:r>
              <a:rPr lang="uk-UA" sz="1600" dirty="0"/>
              <a:t/>
            </a:r>
            <a:br>
              <a:rPr lang="uk-UA" sz="1600" dirty="0"/>
            </a:br>
            <a:r>
              <a:rPr lang="uk-UA" sz="1600" b="1" cap="all" dirty="0"/>
              <a:t>імені Богдана Хмельницького </a:t>
            </a:r>
            <a:r>
              <a:rPr lang="uk-UA" sz="1600" b="1" cap="all" dirty="0" smtClean="0"/>
              <a:t/>
            </a:r>
            <a:br>
              <a:rPr lang="uk-UA" sz="1600" b="1" cap="all" dirty="0" smtClean="0"/>
            </a:br>
            <a:r>
              <a:rPr lang="uk-UA" sz="1600" b="1" cap="all" dirty="0"/>
              <a:t>Факультет інформатики, математики та економіки</a:t>
            </a:r>
            <a:r>
              <a:rPr lang="uk-UA" sz="1600" dirty="0"/>
              <a:t/>
            </a:r>
            <a:br>
              <a:rPr lang="uk-UA" sz="1600" dirty="0"/>
            </a:br>
            <a:r>
              <a:rPr lang="uk-UA" sz="1600" dirty="0" smtClean="0"/>
              <a:t/>
            </a:r>
            <a:br>
              <a:rPr lang="uk-UA" sz="1600" dirty="0" smtClean="0"/>
            </a:br>
            <a:r>
              <a:rPr lang="uk-UA" sz="1600" dirty="0" smtClean="0"/>
              <a:t/>
            </a:r>
            <a:br>
              <a:rPr lang="uk-UA" sz="1600" dirty="0" smtClean="0"/>
            </a:br>
            <a:r>
              <a:rPr lang="uk-UA" sz="1600" b="1" cap="all" dirty="0"/>
              <a:t> </a:t>
            </a:r>
            <a:r>
              <a:rPr lang="uk-UA" sz="1600" dirty="0"/>
              <a:t/>
            </a:r>
            <a:br>
              <a:rPr lang="uk-UA" sz="1600" dirty="0"/>
            </a:br>
            <a:r>
              <a:rPr lang="uk-UA" sz="1600" b="1" cap="all" dirty="0"/>
              <a:t>Кафедра математики і </a:t>
            </a:r>
            <a:r>
              <a:rPr lang="uk-UA" sz="1600" b="1" cap="all" dirty="0" smtClean="0"/>
              <a:t>фізики</a:t>
            </a:r>
            <a:endParaRPr lang="uk-UA" sz="1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91680" y="2845750"/>
            <a:ext cx="6400800" cy="766936"/>
          </a:xfrm>
        </p:spPr>
        <p:txBody>
          <a:bodyPr>
            <a:normAutofit fontScale="92500" lnSpcReduction="20000"/>
          </a:bodyPr>
          <a:lstStyle/>
          <a:p>
            <a:r>
              <a:rPr lang="uk-UA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 Black" panose="020B0A04020102020204" pitchFamily="34" charset="0"/>
              </a:rPr>
              <a:t>Ступінь освіти Магістр</a:t>
            </a:r>
          </a:p>
          <a:p>
            <a:r>
              <a:rPr lang="uk-UA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 Black" panose="020B0A04020102020204" pitchFamily="34" charset="0"/>
              </a:rPr>
              <a:t>ОСВІТНЯ ПРОГРАМА </a:t>
            </a:r>
            <a:endParaRPr lang="uk-UA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Arial Black" panose="020B0A04020102020204" pitchFamily="34" charset="0"/>
            </a:endParaRPr>
          </a:p>
          <a:p>
            <a:r>
              <a:rPr lang="uk-UA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Black" panose="020B0A04020102020204" pitchFamily="34" charset="0"/>
              </a:rPr>
              <a:t>014.04 </a:t>
            </a:r>
            <a:r>
              <a:rPr lang="uk-UA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 Black" panose="020B0A04020102020204" pitchFamily="34" charset="0"/>
              </a:rPr>
              <a:t>«Середня освіта. Математика. Фізика»</a:t>
            </a:r>
          </a:p>
        </p:txBody>
      </p:sp>
      <p:pic>
        <p:nvPicPr>
          <p:cNvPr id="4" name="Рисунок 3" descr="unnamed-file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48680"/>
            <a:ext cx="1219200" cy="1219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em3_jpg_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223" y="2262503"/>
            <a:ext cx="1246505" cy="116649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1043608" y="3861048"/>
            <a:ext cx="752730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uk-UA" sz="20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Вибірковий освітній компонент спеціальності</a:t>
            </a:r>
          </a:p>
          <a:p>
            <a:pPr algn="ctr"/>
            <a:r>
              <a:rPr lang="uk-UA" sz="4000" b="1" dirty="0">
                <a:solidFill>
                  <a:srgbClr val="002060"/>
                </a:solidFill>
              </a:rPr>
              <a:t>Дистанційне навчання </a:t>
            </a:r>
            <a:r>
              <a:rPr lang="uk-UA" sz="4000" b="1" dirty="0" smtClean="0">
                <a:solidFill>
                  <a:srgbClr val="002060"/>
                </a:solidFill>
              </a:rPr>
              <a:t>фізики </a:t>
            </a:r>
            <a:r>
              <a:rPr lang="uk-UA" sz="4000" b="1" dirty="0">
                <a:solidFill>
                  <a:srgbClr val="002060"/>
                </a:solidFill>
              </a:rPr>
              <a:t>в </a:t>
            </a:r>
            <a:r>
              <a:rPr lang="uk-UA" sz="4000" b="1" dirty="0" smtClean="0">
                <a:solidFill>
                  <a:srgbClr val="002060"/>
                </a:solidFill>
              </a:rPr>
              <a:t>сучасному закладі освіти</a:t>
            </a:r>
            <a:endParaRPr lang="uk-UA" sz="4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108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>
                <a:solidFill>
                  <a:srgbClr val="FF0000"/>
                </a:solidFill>
              </a:rPr>
              <a:t>Дистанційна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освіта</a:t>
            </a:r>
            <a:r>
              <a:rPr lang="ru-RU" dirty="0">
                <a:solidFill>
                  <a:srgbClr val="FF0000"/>
                </a:solidFill>
              </a:rPr>
              <a:t> – 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err="1" smtClean="0">
                <a:solidFill>
                  <a:srgbClr val="FF0000"/>
                </a:solidFill>
              </a:rPr>
              <a:t>цінне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надбання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чи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непотріб</a:t>
            </a:r>
            <a:r>
              <a:rPr lang="ru-RU" dirty="0" smtClean="0">
                <a:solidFill>
                  <a:srgbClr val="FF0000"/>
                </a:solidFill>
              </a:rPr>
              <a:t>?</a:t>
            </a:r>
            <a:endParaRPr lang="uk-UA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292080" y="5949280"/>
            <a:ext cx="33082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https://tverezo.info/post/115029</a:t>
            </a:r>
            <a:endParaRPr lang="uk-UA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39552" y="4653136"/>
            <a:ext cx="820397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err="1">
                <a:solidFill>
                  <a:srgbClr val="00B050"/>
                </a:solidFill>
              </a:rPr>
              <a:t>Дистанційна</a:t>
            </a:r>
            <a:r>
              <a:rPr lang="ru-RU" sz="2800" b="1" dirty="0">
                <a:solidFill>
                  <a:srgbClr val="00B050"/>
                </a:solidFill>
              </a:rPr>
              <a:t> </a:t>
            </a:r>
            <a:r>
              <a:rPr lang="ru-RU" sz="2800" b="1" dirty="0" err="1">
                <a:solidFill>
                  <a:srgbClr val="00B050"/>
                </a:solidFill>
              </a:rPr>
              <a:t>освіта</a:t>
            </a:r>
            <a:r>
              <a:rPr lang="ru-RU" sz="2800" b="1" dirty="0">
                <a:solidFill>
                  <a:srgbClr val="00B050"/>
                </a:solidFill>
              </a:rPr>
              <a:t> – </a:t>
            </a:r>
            <a:r>
              <a:rPr lang="ru-RU" sz="2800" b="1" dirty="0" err="1">
                <a:solidFill>
                  <a:srgbClr val="00B050"/>
                </a:solidFill>
              </a:rPr>
              <a:t>це</a:t>
            </a:r>
            <a:r>
              <a:rPr lang="ru-RU" sz="2800" b="1" dirty="0">
                <a:solidFill>
                  <a:srgbClr val="00B050"/>
                </a:solidFill>
              </a:rPr>
              <a:t> </a:t>
            </a:r>
            <a:r>
              <a:rPr lang="ru-RU" sz="2800" b="1" dirty="0" err="1">
                <a:solidFill>
                  <a:srgbClr val="00B050"/>
                </a:solidFill>
              </a:rPr>
              <a:t>складний</a:t>
            </a:r>
            <a:r>
              <a:rPr lang="ru-RU" sz="2800" b="1" dirty="0">
                <a:solidFill>
                  <a:srgbClr val="00B050"/>
                </a:solidFill>
              </a:rPr>
              <a:t> </a:t>
            </a:r>
            <a:r>
              <a:rPr lang="ru-RU" sz="2800" b="1" dirty="0" err="1">
                <a:solidFill>
                  <a:srgbClr val="00B050"/>
                </a:solidFill>
              </a:rPr>
              <a:t>процес</a:t>
            </a:r>
            <a:r>
              <a:rPr lang="ru-RU" sz="2800" b="1" dirty="0">
                <a:solidFill>
                  <a:srgbClr val="00B050"/>
                </a:solidFill>
              </a:rPr>
              <a:t> </a:t>
            </a:r>
            <a:r>
              <a:rPr lang="ru-RU" sz="2800" b="1" dirty="0" err="1">
                <a:solidFill>
                  <a:srgbClr val="00B050"/>
                </a:solidFill>
              </a:rPr>
              <a:t>із</a:t>
            </a:r>
            <a:r>
              <a:rPr lang="ru-RU" sz="2800" b="1" dirty="0">
                <a:solidFill>
                  <a:srgbClr val="00B050"/>
                </a:solidFill>
              </a:rPr>
              <a:t> </a:t>
            </a:r>
            <a:r>
              <a:rPr lang="ru-RU" sz="2800" b="1" dirty="0" err="1">
                <a:solidFill>
                  <a:srgbClr val="00B050"/>
                </a:solidFill>
              </a:rPr>
              <a:t>жорсткими</a:t>
            </a:r>
            <a:r>
              <a:rPr lang="ru-RU" sz="2800" b="1" dirty="0">
                <a:solidFill>
                  <a:srgbClr val="00B050"/>
                </a:solidFill>
              </a:rPr>
              <a:t> процедурами з </a:t>
            </a:r>
            <a:r>
              <a:rPr lang="ru-RU" sz="2800" b="1" dirty="0" err="1">
                <a:solidFill>
                  <a:srgbClr val="00B050"/>
                </a:solidFill>
              </a:rPr>
              <a:t>постійним</a:t>
            </a:r>
            <a:r>
              <a:rPr lang="ru-RU" sz="2800" b="1" dirty="0">
                <a:solidFill>
                  <a:srgbClr val="00B050"/>
                </a:solidFill>
              </a:rPr>
              <a:t> контролем.</a:t>
            </a:r>
            <a:endParaRPr lang="uk-UA" sz="2800" b="1" dirty="0">
              <a:solidFill>
                <a:srgbClr val="00B050"/>
              </a:solidFill>
            </a:endParaRPr>
          </a:p>
        </p:txBody>
      </p:sp>
      <p:pic>
        <p:nvPicPr>
          <p:cNvPr id="1026" name="Picture 2" descr="D:\работа 2023\силабус\силабус 29102023\картинки\dist_osvita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1628800"/>
            <a:ext cx="5035624" cy="27997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2862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856984" cy="1143000"/>
          </a:xfrm>
        </p:spPr>
        <p:txBody>
          <a:bodyPr>
            <a:normAutofit fontScale="90000"/>
          </a:bodyPr>
          <a:lstStyle/>
          <a:p>
            <a:r>
              <a:rPr lang="uk-UA" b="1" dirty="0" smtClean="0">
                <a:solidFill>
                  <a:srgbClr val="0070C0"/>
                </a:solidFill>
              </a:rPr>
              <a:t>Теоретичні засади дистанційної освіти</a:t>
            </a:r>
            <a:endParaRPr lang="uk-UA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556792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uk-UA" b="1" i="1" dirty="0">
                <a:solidFill>
                  <a:srgbClr val="0070C0"/>
                </a:solidFill>
              </a:rPr>
              <a:t>здобуття </a:t>
            </a:r>
            <a:r>
              <a:rPr lang="uk-UA" b="1" i="1" dirty="0" smtClean="0">
                <a:solidFill>
                  <a:srgbClr val="0070C0"/>
                </a:solidFill>
              </a:rPr>
              <a:t>теоретичних </a:t>
            </a:r>
            <a:r>
              <a:rPr lang="uk-UA" b="1" i="1" dirty="0">
                <a:solidFill>
                  <a:srgbClr val="0070C0"/>
                </a:solidFill>
              </a:rPr>
              <a:t>знань щодо використання технологій дистанційного навчання в освітньому процесі </a:t>
            </a:r>
            <a:r>
              <a:rPr lang="uk-UA" b="1" i="1" dirty="0" err="1">
                <a:solidFill>
                  <a:srgbClr val="0070C0"/>
                </a:solidFill>
              </a:rPr>
              <a:t>ЗЗСО</a:t>
            </a:r>
            <a:r>
              <a:rPr lang="uk-UA" b="1" i="1" dirty="0">
                <a:solidFill>
                  <a:srgbClr val="0070C0"/>
                </a:solidFill>
              </a:rPr>
              <a:t> та </a:t>
            </a:r>
            <a:r>
              <a:rPr lang="uk-UA" b="1" i="1" dirty="0" err="1">
                <a:solidFill>
                  <a:srgbClr val="0070C0"/>
                </a:solidFill>
              </a:rPr>
              <a:t>ЗВО</a:t>
            </a:r>
            <a:r>
              <a:rPr lang="uk-UA" b="1" i="1" dirty="0">
                <a:solidFill>
                  <a:srgbClr val="0070C0"/>
                </a:solidFill>
              </a:rPr>
              <a:t>, вироблення практичних умінь і навичок розроблення електронних курсів у середовищі дистанційного навчання </a:t>
            </a:r>
            <a:r>
              <a:rPr lang="uk-UA" b="1" i="1" dirty="0" err="1">
                <a:solidFill>
                  <a:srgbClr val="0070C0"/>
                </a:solidFill>
              </a:rPr>
              <a:t>MOODLE</a:t>
            </a:r>
            <a:r>
              <a:rPr lang="uk-UA" b="1" i="1" dirty="0">
                <a:solidFill>
                  <a:srgbClr val="0070C0"/>
                </a:solidFill>
              </a:rPr>
              <a:t>, з використанням сервісів </a:t>
            </a:r>
            <a:r>
              <a:rPr lang="uk-UA" b="1" i="1" dirty="0" err="1">
                <a:solidFill>
                  <a:srgbClr val="0070C0"/>
                </a:solidFill>
              </a:rPr>
              <a:t>Google</a:t>
            </a:r>
            <a:r>
              <a:rPr lang="uk-UA" b="1" i="1" dirty="0">
                <a:solidFill>
                  <a:srgbClr val="0070C0"/>
                </a:solidFill>
              </a:rPr>
              <a:t> та Microsoft </a:t>
            </a:r>
            <a:r>
              <a:rPr lang="uk-UA" b="1" i="1" dirty="0" err="1">
                <a:solidFill>
                  <a:srgbClr val="0070C0"/>
                </a:solidFill>
              </a:rPr>
              <a:t>Education</a:t>
            </a:r>
            <a:r>
              <a:rPr lang="uk-UA" b="1" i="1" dirty="0">
                <a:solidFill>
                  <a:srgbClr val="0070C0"/>
                </a:solidFill>
              </a:rPr>
              <a:t> (або інших освітніх сервісів). </a:t>
            </a:r>
          </a:p>
        </p:txBody>
      </p:sp>
    </p:spTree>
    <p:extLst>
      <p:ext uri="{BB962C8B-B14F-4D97-AF65-F5344CB8AC3E}">
        <p14:creationId xmlns:p14="http://schemas.microsoft.com/office/powerpoint/2010/main" val="475408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uk-UA" dirty="0" smtClean="0"/>
              <a:t>Практична підготовка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196752"/>
            <a:ext cx="8229600" cy="4525963"/>
          </a:xfrm>
        </p:spPr>
        <p:txBody>
          <a:bodyPr>
            <a:noAutofit/>
          </a:bodyPr>
          <a:lstStyle/>
          <a:p>
            <a:r>
              <a:rPr lang="uk-UA" sz="2400" b="1" i="1" dirty="0">
                <a:solidFill>
                  <a:srgbClr val="0070C0"/>
                </a:solidFill>
              </a:rPr>
              <a:t>система дистанційного навчання </a:t>
            </a:r>
            <a:r>
              <a:rPr lang="uk-UA" sz="2400" b="1" i="1" dirty="0" err="1">
                <a:solidFill>
                  <a:srgbClr val="0070C0"/>
                </a:solidFill>
              </a:rPr>
              <a:t>MOODLE</a:t>
            </a:r>
            <a:r>
              <a:rPr lang="uk-UA" sz="2400" b="1" i="1" dirty="0">
                <a:solidFill>
                  <a:srgbClr val="0070C0"/>
                </a:solidFill>
              </a:rPr>
              <a:t>, її характеристики та можливості використання в освітньому процесі </a:t>
            </a:r>
            <a:r>
              <a:rPr lang="uk-UA" sz="2400" b="1" i="1" dirty="0" err="1">
                <a:solidFill>
                  <a:srgbClr val="0070C0"/>
                </a:solidFill>
              </a:rPr>
              <a:t>ЗЗСО</a:t>
            </a:r>
            <a:r>
              <a:rPr lang="uk-UA" sz="2400" b="1" i="1" dirty="0">
                <a:solidFill>
                  <a:srgbClr val="0070C0"/>
                </a:solidFill>
              </a:rPr>
              <a:t> та </a:t>
            </a:r>
            <a:r>
              <a:rPr lang="uk-UA" sz="2400" b="1" i="1" dirty="0" err="1">
                <a:solidFill>
                  <a:srgbClr val="0070C0"/>
                </a:solidFill>
              </a:rPr>
              <a:t>ЗВО</a:t>
            </a:r>
            <a:r>
              <a:rPr lang="uk-UA" sz="2400" b="1" i="1" dirty="0">
                <a:solidFill>
                  <a:srgbClr val="0070C0"/>
                </a:solidFill>
              </a:rPr>
              <a:t>;</a:t>
            </a:r>
          </a:p>
          <a:p>
            <a:r>
              <a:rPr lang="uk-UA" sz="2400" b="1" i="1" dirty="0" smtClean="0">
                <a:solidFill>
                  <a:srgbClr val="0070C0"/>
                </a:solidFill>
              </a:rPr>
              <a:t>ресурси </a:t>
            </a:r>
            <a:r>
              <a:rPr lang="uk-UA" sz="2400" b="1" i="1" dirty="0">
                <a:solidFill>
                  <a:srgbClr val="0070C0"/>
                </a:solidFill>
              </a:rPr>
              <a:t>курсу;</a:t>
            </a:r>
          </a:p>
          <a:p>
            <a:r>
              <a:rPr lang="uk-UA" sz="2400" b="1" i="1" dirty="0" smtClean="0">
                <a:solidFill>
                  <a:srgbClr val="0070C0"/>
                </a:solidFill>
              </a:rPr>
              <a:t>робота </a:t>
            </a:r>
            <a:r>
              <a:rPr lang="uk-UA" sz="2400" b="1" i="1" dirty="0">
                <a:solidFill>
                  <a:srgbClr val="0070C0"/>
                </a:solidFill>
              </a:rPr>
              <a:t>з курсом у середовищі MOODLE;</a:t>
            </a:r>
          </a:p>
          <a:p>
            <a:r>
              <a:rPr lang="uk-UA" sz="2400" b="1" i="1" dirty="0" smtClean="0">
                <a:solidFill>
                  <a:srgbClr val="0070C0"/>
                </a:solidFill>
              </a:rPr>
              <a:t>налаштування </a:t>
            </a:r>
            <a:r>
              <a:rPr lang="uk-UA" sz="2400" b="1" i="1" dirty="0">
                <a:solidFill>
                  <a:srgbClr val="0070C0"/>
                </a:solidFill>
              </a:rPr>
              <a:t>електронного курсу в СДН MOODLE;</a:t>
            </a:r>
          </a:p>
          <a:p>
            <a:r>
              <a:rPr lang="uk-UA" sz="2400" b="1" i="1" dirty="0" smtClean="0">
                <a:solidFill>
                  <a:srgbClr val="0070C0"/>
                </a:solidFill>
              </a:rPr>
              <a:t>вставлення </a:t>
            </a:r>
            <a:r>
              <a:rPr lang="uk-UA" sz="2400" b="1" i="1" dirty="0">
                <a:solidFill>
                  <a:srgbClr val="0070C0"/>
                </a:solidFill>
              </a:rPr>
              <a:t>ресурсів в курс: Веб-сторінки; текстової сторінки; посилання на файл; посилання на каталог; посилання на Веб-сторінку або адресу URL;</a:t>
            </a:r>
          </a:p>
          <a:p>
            <a:r>
              <a:rPr lang="uk-UA" sz="2400" b="1" i="1" dirty="0">
                <a:solidFill>
                  <a:srgbClr val="0070C0"/>
                </a:solidFill>
              </a:rPr>
              <a:t>посилання на </a:t>
            </a:r>
            <a:r>
              <a:rPr lang="uk-UA" sz="2400" b="1" i="1" dirty="0" err="1">
                <a:solidFill>
                  <a:srgbClr val="0070C0"/>
                </a:solidFill>
              </a:rPr>
              <a:t>Flash</a:t>
            </a:r>
            <a:r>
              <a:rPr lang="uk-UA" sz="2400" b="1" i="1" dirty="0">
                <a:solidFill>
                  <a:srgbClr val="0070C0"/>
                </a:solidFill>
              </a:rPr>
              <a:t>-ролик; пояснення; медіа-даних; формули;</a:t>
            </a:r>
          </a:p>
          <a:p>
            <a:r>
              <a:rPr lang="uk-UA" sz="2400" b="1" i="1" dirty="0" smtClean="0">
                <a:solidFill>
                  <a:srgbClr val="0070C0"/>
                </a:solidFill>
              </a:rPr>
              <a:t>розміщення </a:t>
            </a:r>
            <a:r>
              <a:rPr lang="uk-UA" sz="2400" b="1" i="1" dirty="0">
                <a:solidFill>
                  <a:srgbClr val="0070C0"/>
                </a:solidFill>
              </a:rPr>
              <a:t>елементів у СДН MOODLE;</a:t>
            </a:r>
          </a:p>
          <a:p>
            <a:r>
              <a:rPr lang="uk-UA" sz="2400" b="1" i="1" dirty="0" smtClean="0">
                <a:solidFill>
                  <a:srgbClr val="0070C0"/>
                </a:solidFill>
              </a:rPr>
              <a:t>створення </a:t>
            </a:r>
            <a:r>
              <a:rPr lang="uk-UA" sz="2400" b="1" i="1" dirty="0">
                <a:solidFill>
                  <a:srgbClr val="0070C0"/>
                </a:solidFill>
              </a:rPr>
              <a:t>глосаріїв і завдань у СДН MOODLE</a:t>
            </a:r>
          </a:p>
        </p:txBody>
      </p:sp>
    </p:spTree>
    <p:extLst>
      <p:ext uri="{BB962C8B-B14F-4D97-AF65-F5344CB8AC3E}">
        <p14:creationId xmlns:p14="http://schemas.microsoft.com/office/powerpoint/2010/main" val="3386782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>
            <a:normAutofit fontScale="90000"/>
          </a:bodyPr>
          <a:lstStyle/>
          <a:p>
            <a:r>
              <a:rPr lang="uk-UA" sz="2700" dirty="0" smtClean="0"/>
              <a:t>Вибірковий освітній компонент 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b="1" dirty="0" smtClean="0">
                <a:solidFill>
                  <a:srgbClr val="002060"/>
                </a:solidFill>
              </a:rPr>
              <a:t>Дистанційне навчання фізики в сучасному закладі освіти</a:t>
            </a:r>
            <a:br>
              <a:rPr lang="uk-UA" b="1" dirty="0" smtClean="0">
                <a:solidFill>
                  <a:srgbClr val="002060"/>
                </a:solidFill>
              </a:rPr>
            </a:br>
            <a:r>
              <a:rPr lang="uk-UA" b="1" i="1" dirty="0" smtClean="0">
                <a:solidFill>
                  <a:srgbClr val="002060"/>
                </a:solidFill>
              </a:rPr>
              <a:t>крок до вашого професійного становлення</a:t>
            </a:r>
            <a:br>
              <a:rPr lang="uk-UA" b="1" i="1" dirty="0" smtClean="0">
                <a:solidFill>
                  <a:srgbClr val="002060"/>
                </a:solidFill>
              </a:rPr>
            </a:br>
            <a:endParaRPr lang="uk-UA" i="1" dirty="0"/>
          </a:p>
        </p:txBody>
      </p:sp>
      <p:pic>
        <p:nvPicPr>
          <p:cNvPr id="2050" name="Picture 2" descr="D:\работа 2023\силабус\силабус 29102023\картинки\photo_2023-08-31_17-55-32-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348880"/>
            <a:ext cx="5916296" cy="3942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7012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181</Words>
  <Application>Microsoft Office PowerPoint</Application>
  <PresentationFormat>Экран (4:3)</PresentationFormat>
  <Paragraphs>21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Мелітопольський державний педагогічний університет  імені Богдана Хмельницького  Факультет інформатики, математики та економіки     Кафедра математики і фізики</vt:lpstr>
      <vt:lpstr>Дистанційна освіта –  цінне надбання чи непотріб?</vt:lpstr>
      <vt:lpstr>Теоретичні засади дистанційної освіти</vt:lpstr>
      <vt:lpstr>Практична підготовка</vt:lpstr>
      <vt:lpstr>Вибірковий освітній компонент  Дистанційне навчання фізики в сучасному закладі освіти крок до вашого професійного становлення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Мелітопольський державний педагогічний університет  імені Богдана Хмельницького  Факультет інформатики, математики та економіки     Кафедра математики і фізики</dc:title>
  <dc:creator>TSS</dc:creator>
  <cp:lastModifiedBy>Dima</cp:lastModifiedBy>
  <cp:revision>5</cp:revision>
  <dcterms:created xsi:type="dcterms:W3CDTF">2023-10-29T18:08:20Z</dcterms:created>
  <dcterms:modified xsi:type="dcterms:W3CDTF">2023-10-30T06:34:32Z</dcterms:modified>
</cp:coreProperties>
</file>