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1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0694192" cy="756285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7595" y="1998083"/>
            <a:ext cx="6208424" cy="1671296"/>
          </a:xfrm>
        </p:spPr>
        <p:txBody>
          <a:bodyPr anchor="b">
            <a:noAutofit/>
          </a:bodyPr>
          <a:lstStyle>
            <a:lvl1pPr algn="ctr">
              <a:defRPr sz="5293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7595" y="3968156"/>
            <a:ext cx="6208424" cy="1519243"/>
          </a:xfrm>
        </p:spPr>
        <p:txBody>
          <a:bodyPr anchor="t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1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5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9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3168" y="5574103"/>
            <a:ext cx="787359" cy="308116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7595" y="5574103"/>
            <a:ext cx="4753628" cy="308116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2474" y="5574103"/>
            <a:ext cx="483545" cy="308116"/>
          </a:xfrm>
        </p:spPr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62073" y="3828104"/>
            <a:ext cx="597946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452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5310333"/>
            <a:ext cx="7950742" cy="624986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0154" y="1139096"/>
            <a:ext cx="8293094" cy="3706733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5935319"/>
            <a:ext cx="7950742" cy="544455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953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0079"/>
            <a:ext cx="7950742" cy="3416251"/>
          </a:xfrm>
        </p:spPr>
        <p:txBody>
          <a:bodyPr anchor="ctr">
            <a:normAutofit/>
          </a:bodyPr>
          <a:lstStyle>
            <a:lvl1pPr algn="ctr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715110"/>
            <a:ext cx="7950744" cy="17646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4" y="4565719"/>
            <a:ext cx="7725847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4069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0428" y="1083073"/>
            <a:ext cx="7484737" cy="2614320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71345" y="3697393"/>
            <a:ext cx="6891300" cy="718937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985"/>
            </a:lvl1pPr>
            <a:lvl2pPr marL="504200" indent="0">
              <a:buFontTx/>
              <a:buNone/>
              <a:defRPr/>
            </a:lvl2pPr>
            <a:lvl3pPr marL="1008400" indent="0">
              <a:buFontTx/>
              <a:buNone/>
              <a:defRPr/>
            </a:lvl3pPr>
            <a:lvl4pPr marL="1512600" indent="0">
              <a:buFontTx/>
              <a:buNone/>
              <a:defRPr/>
            </a:lvl4pPr>
            <a:lvl5pPr marL="2016801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6" y="4789805"/>
            <a:ext cx="7950746" cy="1689971"/>
          </a:xfrm>
        </p:spPr>
        <p:txBody>
          <a:bodyPr anchor="ctr">
            <a:normAutofit/>
          </a:bodyPr>
          <a:lstStyle>
            <a:lvl1pPr marL="0" indent="0" algn="ctr"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993992" y="998413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794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6958" y="3118512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794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495095" y="4565719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4557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83" y="3648630"/>
            <a:ext cx="7950735" cy="1619760"/>
          </a:xfrm>
        </p:spPr>
        <p:txBody>
          <a:bodyPr anchor="b">
            <a:normAutofit/>
          </a:bodyPr>
          <a:lstStyle>
            <a:lvl1pPr algn="l">
              <a:defRPr sz="352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5268390"/>
            <a:ext cx="7950737" cy="94883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3539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8234" y="1083073"/>
            <a:ext cx="7396933" cy="2474267"/>
          </a:xfrm>
        </p:spPr>
        <p:txBody>
          <a:bodyPr anchor="ctr">
            <a:normAutofit/>
          </a:bodyPr>
          <a:lstStyle>
            <a:lvl1pPr algn="ctr">
              <a:defRPr sz="3529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4013352"/>
            <a:ext cx="7950737" cy="978129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4995216"/>
            <a:ext cx="7950744" cy="1484559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1026843" y="989076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/>
            <a:r>
              <a:rPr lang="en-US" sz="8822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46012" y="2875744"/>
            <a:ext cx="534809" cy="644878"/>
          </a:xfrm>
          <a:prstGeom prst="rect">
            <a:avLst/>
          </a:prstGeom>
        </p:spPr>
        <p:txBody>
          <a:bodyPr vert="horz" lIns="100838" tIns="50419" rIns="100838" bIns="50419" rtlCol="0" anchor="ctr">
            <a:noAutofit/>
          </a:bodyPr>
          <a:lstStyle/>
          <a:p>
            <a:pPr lvl="0" algn="r"/>
            <a:r>
              <a:rPr lang="en-US" sz="8822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495095" y="3781425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0398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083073"/>
            <a:ext cx="7950742" cy="253028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529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376282" y="3932682"/>
            <a:ext cx="7950737" cy="99829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206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9" y="4929858"/>
            <a:ext cx="7950742" cy="1549918"/>
          </a:xfrm>
        </p:spPr>
        <p:txBody>
          <a:bodyPr anchor="t">
            <a:normAutofit/>
          </a:bodyPr>
          <a:lstStyle>
            <a:lvl1pPr marL="0" indent="0" algn="l">
              <a:buNone/>
              <a:defRPr sz="1764">
                <a:solidFill>
                  <a:schemeClr val="tx1"/>
                </a:solidFill>
              </a:defRPr>
            </a:lvl1pPr>
            <a:lvl2pPr marL="5042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95099" y="3781425"/>
            <a:ext cx="772584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8492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78" y="2746066"/>
            <a:ext cx="7950744" cy="373371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25846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5065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3769" y="1000080"/>
            <a:ext cx="1893249" cy="547969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6281" y="1000080"/>
            <a:ext cx="5748415" cy="5479695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7303779" y="1000080"/>
            <a:ext cx="0" cy="547969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930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0593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4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094" y="1810114"/>
            <a:ext cx="7713111" cy="2009828"/>
          </a:xfrm>
        </p:spPr>
        <p:txBody>
          <a:bodyPr anchor="b">
            <a:normAutofit/>
          </a:bodyPr>
          <a:lstStyle>
            <a:lvl1pPr algn="ctr">
              <a:defRPr sz="441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5094" y="4118720"/>
            <a:ext cx="7713111" cy="1202044"/>
          </a:xfrm>
        </p:spPr>
        <p:txBody>
          <a:bodyPr anchor="t">
            <a:normAutofit/>
          </a:bodyPr>
          <a:lstStyle>
            <a:lvl1pPr marL="0" indent="0" algn="ctr">
              <a:buNone/>
              <a:defRPr sz="2647">
                <a:solidFill>
                  <a:schemeClr val="tx1"/>
                </a:solidFill>
              </a:defRPr>
            </a:lvl1pPr>
            <a:lvl2pPr marL="50420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40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600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8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10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52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94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360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95096" y="3969330"/>
            <a:ext cx="77131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236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495094" y="2598431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6279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2247" y="2742793"/>
            <a:ext cx="3903091" cy="380159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815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82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6282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8365" y="2931771"/>
            <a:ext cx="3903091" cy="635489"/>
          </a:xfrm>
        </p:spPr>
        <p:txBody>
          <a:bodyPr anchor="b">
            <a:noAutofit/>
          </a:bodyPr>
          <a:lstStyle>
            <a:lvl1pPr marL="0" indent="0">
              <a:buNone/>
              <a:defRPr sz="2647" b="0">
                <a:solidFill>
                  <a:schemeClr val="accent1"/>
                </a:solidFill>
              </a:defRPr>
            </a:lvl1pPr>
            <a:lvl2pPr marL="504200" indent="0">
              <a:buNone/>
              <a:defRPr sz="2206" b="1"/>
            </a:lvl2pPr>
            <a:lvl3pPr marL="1008400" indent="0">
              <a:buNone/>
              <a:defRPr sz="1985" b="1"/>
            </a:lvl3pPr>
            <a:lvl4pPr marL="1512600" indent="0">
              <a:buNone/>
              <a:defRPr sz="1764" b="1"/>
            </a:lvl4pPr>
            <a:lvl5pPr marL="2016801" indent="0">
              <a:buNone/>
              <a:defRPr sz="1764" b="1"/>
            </a:lvl5pPr>
            <a:lvl6pPr marL="2521001" indent="0">
              <a:buNone/>
              <a:defRPr sz="1764" b="1"/>
            </a:lvl6pPr>
            <a:lvl7pPr marL="3025201" indent="0">
              <a:buNone/>
              <a:defRPr sz="1764" b="1"/>
            </a:lvl7pPr>
            <a:lvl8pPr marL="3529401" indent="0">
              <a:buNone/>
              <a:defRPr sz="1764" b="1"/>
            </a:lvl8pPr>
            <a:lvl9pPr marL="4033601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8365" y="3576598"/>
            <a:ext cx="3903091" cy="2984805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41" name="Straight Connector 40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711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3" cy="143787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4" name="Straight Connector 13"/>
          <p:cNvCxnSpPr/>
          <p:nvPr/>
        </p:nvCxnSpPr>
        <p:spPr>
          <a:xfrm>
            <a:off x="1495095" y="2596678"/>
            <a:ext cx="771311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1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3490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1531244"/>
            <a:ext cx="2966644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8184" y="1083074"/>
            <a:ext cx="4508839" cy="539670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8" y="3342591"/>
            <a:ext cx="2966644" cy="2689018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>
            <a:off x="1495095" y="3211877"/>
            <a:ext cx="2729009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16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6278" y="2077448"/>
            <a:ext cx="4247658" cy="1512570"/>
          </a:xfrm>
        </p:spPr>
        <p:txBody>
          <a:bodyPr anchor="b">
            <a:normAutofit/>
          </a:bodyPr>
          <a:lstStyle>
            <a:lvl1pPr algn="ctr">
              <a:defRPr sz="2647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1312" y="1139096"/>
            <a:ext cx="3425844" cy="5284661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764"/>
            </a:lvl2pPr>
            <a:lvl3pPr marL="1008400" indent="0">
              <a:buNone/>
              <a:defRPr sz="1764"/>
            </a:lvl3pPr>
            <a:lvl4pPr marL="1512600" indent="0">
              <a:buNone/>
              <a:defRPr sz="1764"/>
            </a:lvl4pPr>
            <a:lvl5pPr marL="2016801" indent="0">
              <a:buNone/>
              <a:defRPr sz="1764"/>
            </a:lvl5pPr>
            <a:lvl6pPr marL="2521001" indent="0">
              <a:buNone/>
              <a:defRPr sz="1764"/>
            </a:lvl6pPr>
            <a:lvl7pPr marL="3025201" indent="0">
              <a:buNone/>
              <a:defRPr sz="1764"/>
            </a:lvl7pPr>
            <a:lvl8pPr marL="3529401" indent="0">
              <a:buNone/>
              <a:defRPr sz="1764"/>
            </a:lvl8pPr>
            <a:lvl9pPr marL="4033601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6279" y="3590018"/>
            <a:ext cx="4247657" cy="2016760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200" indent="0">
              <a:buNone/>
              <a:defRPr sz="1323"/>
            </a:lvl2pPr>
            <a:lvl3pPr marL="1008400" indent="0">
              <a:buNone/>
              <a:defRPr sz="1103"/>
            </a:lvl3pPr>
            <a:lvl4pPr marL="1512600" indent="0">
              <a:buNone/>
              <a:defRPr sz="993"/>
            </a:lvl4pPr>
            <a:lvl5pPr marL="2016801" indent="0">
              <a:buNone/>
              <a:defRPr sz="993"/>
            </a:lvl5pPr>
            <a:lvl6pPr marL="2521001" indent="0">
              <a:buNone/>
              <a:defRPr sz="993"/>
            </a:lvl6pPr>
            <a:lvl7pPr marL="3025201" indent="0">
              <a:buNone/>
              <a:defRPr sz="993"/>
            </a:lvl7pPr>
            <a:lvl8pPr marL="3529401" indent="0">
              <a:buNone/>
              <a:defRPr sz="993"/>
            </a:lvl8pPr>
            <a:lvl9pPr marL="4033601" indent="0">
              <a:buNone/>
              <a:defRPr sz="99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089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0703302" cy="756285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6279" y="1009414"/>
            <a:ext cx="7950742" cy="1437876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6278" y="2746066"/>
            <a:ext cx="7950744" cy="3799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3773" y="6573143"/>
            <a:ext cx="1342853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6279" y="6573143"/>
            <a:ext cx="5969624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64495" y="6573143"/>
            <a:ext cx="462527" cy="3081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3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21229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</p:sldLayoutIdLst>
  <p:txStyles>
    <p:titleStyle>
      <a:lvl1pPr algn="ctr" defTabSz="504200" rtl="0" eaLnBrk="1" latinLnBrk="0" hangingPunct="1">
        <a:spcBef>
          <a:spcPct val="0"/>
        </a:spcBef>
        <a:buNone/>
        <a:defRPr sz="4411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51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647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8193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2206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323525" indent="-31512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985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7016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76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205876" indent="-189075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7731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32773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7815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4285701" indent="-252100" algn="l" defTabSz="504200" rtl="0" eaLnBrk="1" latinLnBrk="0" hangingPunct="1">
        <a:spcBef>
          <a:spcPct val="20000"/>
        </a:spcBef>
        <a:spcAft>
          <a:spcPts val="662"/>
        </a:spcAft>
        <a:buClr>
          <a:schemeClr val="accent1"/>
        </a:buClr>
        <a:buSzPct val="115000"/>
        <a:buFont typeface="Arial"/>
        <a:buChar char="•"/>
        <a:defRPr sz="1544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2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4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600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8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10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52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94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3601" algn="l" defTabSz="504200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elib.hduht.edu.ua/bitstream/123456789/5212/1/%D0%93%D0%BB%D0%BE%D0%B1" TargetMode="Externa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corde.com.ua/" TargetMode="External"/><Relationship Id="rId2" Type="http://schemas.openxmlformats.org/officeDocument/2006/relationships/hyperlink" Target="http://www.ukrstat.gov.ua/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iweir.org.ua/" TargetMode="External"/><Relationship Id="rId5" Type="http://schemas.openxmlformats.org/officeDocument/2006/relationships/hyperlink" Target="http://www.igls.com.ua/" TargetMode="External"/><Relationship Id="rId4" Type="http://schemas.openxmlformats.org/officeDocument/2006/relationships/hyperlink" Target="http://www.bank.gov.u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0689" y="696214"/>
            <a:ext cx="5106035" cy="108458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160145" marR="5080" indent="-1148080">
              <a:lnSpc>
                <a:spcPts val="1380"/>
              </a:lnSpc>
              <a:spcBef>
                <a:spcPts val="195"/>
              </a:spcBef>
            </a:pPr>
            <a:r>
              <a:rPr sz="1200" b="1" spc="-10" dirty="0">
                <a:latin typeface="Times New Roman"/>
                <a:cs typeface="Times New Roman"/>
              </a:rPr>
              <a:t>МЕЛІТОПОЛЬСКИЙ</a:t>
            </a:r>
            <a:r>
              <a:rPr sz="1200" b="1" spc="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ДЕРЖАВНИЙ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ПЕДАГОГІЧНИЙ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УНІВЕРСИТЕТ </a:t>
            </a:r>
            <a:r>
              <a:rPr sz="1200" b="1" dirty="0">
                <a:latin typeface="Times New Roman"/>
                <a:cs typeface="Times New Roman"/>
              </a:rPr>
              <a:t>ІМЕНІ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БОГДАНА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ХМЕЛЬНИЦЬКОГО</a:t>
            </a:r>
            <a:endParaRPr sz="1200">
              <a:latin typeface="Times New Roman"/>
              <a:cs typeface="Times New Roman"/>
            </a:endParaRPr>
          </a:p>
          <a:p>
            <a:pPr marL="41275" marR="27940" indent="127635">
              <a:lnSpc>
                <a:spcPts val="2760"/>
              </a:lnSpc>
              <a:spcBef>
                <a:spcPts val="75"/>
              </a:spcBef>
            </a:pPr>
            <a:r>
              <a:rPr sz="1200" b="1" dirty="0">
                <a:latin typeface="Times New Roman"/>
                <a:cs typeface="Times New Roman"/>
              </a:rPr>
              <a:t>ФАКУЛЬТЕТ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ІНФОРМАТИКИ,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МАТЕМАТИКИ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 </a:t>
            </a:r>
            <a:r>
              <a:rPr sz="1200" b="1" dirty="0">
                <a:latin typeface="Times New Roman"/>
                <a:cs typeface="Times New Roman"/>
              </a:rPr>
              <a:t>КАФЕДРА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ЕКОНОМІКИ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ГОТЕЛЬНО-РЕСТОРАННОГО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БІЗНЕСУ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98219" y="1976882"/>
          <a:ext cx="8989060" cy="441007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74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1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0855">
                <a:tc>
                  <a:txBody>
                    <a:bodyPr/>
                    <a:lstStyle/>
                    <a:p>
                      <a:pPr marL="76200">
                        <a:lnSpc>
                          <a:spcPts val="14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0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Нормативний/вибірковий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410"/>
                        </a:lnSpc>
                        <a:spcBef>
                          <a:spcPts val="4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410"/>
                        </a:lnSpc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Нормативний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469">
                <a:tc>
                  <a:txBody>
                    <a:bodyPr/>
                    <a:lstStyle/>
                    <a:p>
                      <a:pPr marL="76200" marR="581660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Ступінь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освіти Бакалавр/магістр/доктор філософії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6200">
                        <a:lnSpc>
                          <a:spcPts val="134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Освітня</a:t>
                      </a:r>
                      <a:r>
                        <a:rPr sz="12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програма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Магістр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0220">
                <a:tc>
                  <a:txBody>
                    <a:bodyPr/>
                    <a:lstStyle/>
                    <a:p>
                      <a:pPr marL="76200" marR="16446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викладання/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Семестр/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Курс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(рік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навчання)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2024-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2025/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парний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Викладач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Профайл</a:t>
                      </a:r>
                      <a:r>
                        <a:rPr sz="1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викладачів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99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Контактний</a:t>
                      </a:r>
                      <a:r>
                        <a:rPr sz="1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448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E-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mail: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76200" marR="14414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Сторінка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МДПУ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ім.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Б.Хмельницького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134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Консультації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i="1" spc="-10" dirty="0">
                          <a:latin typeface="Times New Roman"/>
                          <a:cs typeface="Times New Roman"/>
                        </a:rPr>
                        <a:t>Онлайн-консультації: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систему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ЦОДТ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МДПУ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ім.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Богдана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Хмельницького.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40251" y="6172911"/>
            <a:ext cx="322072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8.</a:t>
            </a:r>
            <a:r>
              <a:rPr sz="1200" b="1" spc="125" dirty="0">
                <a:latin typeface="Times New Roman"/>
                <a:cs typeface="Times New Roman"/>
              </a:rPr>
              <a:t>  </a:t>
            </a:r>
            <a:r>
              <a:rPr sz="1200" b="1" dirty="0">
                <a:latin typeface="Times New Roman"/>
                <a:cs typeface="Times New Roman"/>
              </a:rPr>
              <a:t>СИСТЕМА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ОЦІНЮВАННЯ</a:t>
            </a:r>
            <a:r>
              <a:rPr sz="1200" b="1" spc="-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ТА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ВИМОГИ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92072" y="6548323"/>
          <a:ext cx="9113520" cy="1809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6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marL="73025">
                        <a:lnSpc>
                          <a:spcPts val="133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Загальна</a:t>
                      </a:r>
                      <a:r>
                        <a:rPr sz="1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система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003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проводяться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два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контролі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складником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8888" y="720852"/>
          <a:ext cx="9603105" cy="3938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4250">
                <a:tc>
                  <a:txBody>
                    <a:bodyPr/>
                    <a:lstStyle/>
                    <a:p>
                      <a:pPr marL="67945" marR="21717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Інституційне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середовище глобальних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трансформацій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Техносфера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формування.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Екзогенний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ендогенний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науково-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технічний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прогрес.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1615" indent="-153670">
                        <a:lnSpc>
                          <a:spcPts val="1380"/>
                        </a:lnSpc>
                        <a:buAutoNum type="arabicPeriod"/>
                        <a:tabLst>
                          <a:tab pos="22161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Індустріально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розвинуті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країни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2769235" indent="153670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2161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Інноваційна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складова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конкурентоспроможності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національних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сучасному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етапі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67945" marR="44894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стратегії 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виміри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демографічної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проблеми.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Продовольча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криза.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Міграційні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виміри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Еволюція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характеру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праці.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Нова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людський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капітал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людський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потенціал.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1495">
                <a:tc>
                  <a:txBody>
                    <a:bodyPr/>
                    <a:lstStyle/>
                    <a:p>
                      <a:pPr marL="67945" marR="42164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Альтерглобалізм: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перспективи 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Формаційний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цивілізаційний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Закономірності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тенденції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цивілізації.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Перспективи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потенціал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глобальних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цивілізацій.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67945" marR="60007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11.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Тема11.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Сценарні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карти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2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Соціокультурний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вимір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41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Політико-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правовий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вимір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3170">
                <a:tc>
                  <a:txBody>
                    <a:bodyPr/>
                    <a:lstStyle/>
                    <a:p>
                      <a:pPr marL="67945" marR="8953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Конкурентна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умовах 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 marR="3013075" indent="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конкурентоспроможності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України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глобальній економіці.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2984500" indent="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Геополітичний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статус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пріоритети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зовнішньої політики.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інтеграції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світове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господарство.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7945" marR="2541270" indent="153670">
                        <a:lnSpc>
                          <a:spcPts val="1380"/>
                        </a:lnSpc>
                        <a:spcBef>
                          <a:spcPts val="10"/>
                        </a:spcBef>
                        <a:buAutoNum type="arabicPeriod"/>
                        <a:tabLst>
                          <a:tab pos="22161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Інноваційно-інтелектуальна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 розвитку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умовах 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92072" y="720852"/>
          <a:ext cx="9113520" cy="5979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6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2120">
                <a:tc>
                  <a:txBody>
                    <a:bodyPr/>
                    <a:lstStyle/>
                    <a:p>
                      <a:pPr marL="73025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оцінювання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курсу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64135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контрольних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точок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першої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(КТ1)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другої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(КТ2).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3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сумою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(ПКР):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ПКР.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контрольну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складає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50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Максимальна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становить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60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від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максимальної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кількості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3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</a:t>
                      </a:r>
                      <a:r>
                        <a:rPr sz="1200" spc="3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тобто</a:t>
                      </a:r>
                      <a:r>
                        <a:rPr sz="1200" spc="3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решта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балів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 точки, 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 поточний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контроль, а саме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 балів.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поточного контролю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обчислюються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середньозважена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оцінок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діяльність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(семінарських)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заняттях,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число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певної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точки. Для трансферу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середньозваженої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(Хср) в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 що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входять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40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%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балів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310" algn="just">
                        <a:lnSpc>
                          <a:spcPts val="1370"/>
                        </a:lnSpc>
                        <a:spcBef>
                          <a:spcPts val="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контрольної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точки</a:t>
                      </a:r>
                      <a:r>
                        <a:rPr sz="1200" spc="20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(КТ),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треба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скористатися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формулою: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(Хср)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Таким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чином,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якщо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поточний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(ПК)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видів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діяльності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всіх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заняттях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Хср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бали,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1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були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5405" algn="just">
                        <a:lnSpc>
                          <a:spcPct val="9540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(ПКР),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перерахування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здійснюється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так: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dirty="0">
                          <a:latin typeface="Cambria Math"/>
                          <a:cs typeface="Cambria Math"/>
                        </a:rPr>
                        <a:t>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20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4.1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*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16.4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//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(балів).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періодичний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студентом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балів.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Тоді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контрольну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точку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(КТ)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буде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КТ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=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ПКР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16 +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30 =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46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(балів).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71755" indent="207010" algn="just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підвищення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результату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тільки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одного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періодичного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контролю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(ПКР)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1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двох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тижнів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складання 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незадовільної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оцінки.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72390" indent="2070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Підсумковим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контролем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екзамен,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складання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надається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100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тестів</a:t>
                      </a:r>
                      <a:r>
                        <a:rPr sz="1200" spc="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(або</a:t>
                      </a:r>
                      <a:r>
                        <a:rPr sz="1200" spc="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задач</a:t>
                      </a:r>
                      <a:r>
                        <a:rPr sz="1200" spc="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чи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іншого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виду).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Загальний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рейтинг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дисципліни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(ЗР)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складається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суми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(Е),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отриманих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екзамені,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підсумкової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(ПО)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ділиться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навпіл.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ЗР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=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(ПО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+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Е)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7040">
                <a:tc>
                  <a:txBody>
                    <a:bodyPr/>
                    <a:lstStyle/>
                    <a:p>
                      <a:pPr marL="446405" marR="335915" indent="-104139">
                        <a:lnSpc>
                          <a:spcPts val="1380"/>
                        </a:lnSpc>
                        <a:spcBef>
                          <a:spcPts val="3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Практичні 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70485" indent="207010" algn="just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«5»</a:t>
                      </a:r>
                      <a:r>
                        <a:rPr sz="1200" b="1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1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самостійно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аргументовано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його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всебічно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310" algn="just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нормативну,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додаткову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літературу.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усі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допомогою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причинно-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наслідкові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вільно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indent="207010" algn="just">
                        <a:lnSpc>
                          <a:spcPts val="131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«4»</a:t>
                      </a:r>
                      <a:r>
                        <a:rPr sz="1200" b="1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1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обґрунтовано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1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усних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7310" algn="just">
                        <a:lnSpc>
                          <a:spcPct val="95700"/>
                        </a:lnSpc>
                        <a:spcBef>
                          <a:spcPts val="3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відповідей,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основному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використовуючи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нормативну</a:t>
                      </a:r>
                      <a:r>
                        <a:rPr sz="1200" spc="3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обов’язкову</a:t>
                      </a:r>
                      <a:r>
                        <a:rPr sz="1200" spc="3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літературу.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spc="3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викладанні</a:t>
                      </a:r>
                      <a:r>
                        <a:rPr sz="1200" spc="3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деяких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3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вистачає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достатньої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глибини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допускаються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незначні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більшість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завдань.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здатен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виділяти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суттєві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вивченого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допомогою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операцій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синтезу,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виявляти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причинно-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наслідкові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зв’язки,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можуть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бути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несуттєві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помилки,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формувати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висновки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узагальнення,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вільно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оперувати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фактами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відомостями.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5405" indent="207010" algn="just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«3»</a:t>
                      </a:r>
                      <a:r>
                        <a:rPr sz="1200" b="1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цілому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матеріалом,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основний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виступів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але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глибокого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всебічного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аргументації,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1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неточності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помилки.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1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половину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розрахункових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1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тестових</a:t>
                      </a:r>
                      <a:r>
                        <a:rPr sz="1200" spc="1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ускладнення під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виділення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суттєвих ознак вивченого; під час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виявлення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причинно-наслідкових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зв’язків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92072" y="720852"/>
          <a:ext cx="9113520" cy="17646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33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65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572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algn="just">
                        <a:lnSpc>
                          <a:spcPts val="131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формулювання</a:t>
                      </a:r>
                      <a:r>
                        <a:rPr sz="1200" spc="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висновків.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5405" indent="207010" algn="just">
                        <a:lnSpc>
                          <a:spcPts val="1380"/>
                        </a:lnSpc>
                        <a:spcBef>
                          <a:spcPts val="1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«2»</a:t>
                      </a:r>
                      <a:r>
                        <a:rPr sz="1200" b="1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повному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обсязі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володіє</a:t>
                      </a:r>
                      <a:r>
                        <a:rPr sz="1200" spc="12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навчальним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матеріалом.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Фрагментарно,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поверхово</a:t>
                      </a:r>
                      <a:r>
                        <a:rPr sz="1200" spc="11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(без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аргументації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обґрунтування)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викладає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час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усних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виступів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письмових</a:t>
                      </a:r>
                      <a:r>
                        <a:rPr sz="1200" spc="1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розрахунків,</a:t>
                      </a:r>
                      <a:r>
                        <a:rPr sz="1200" spc="1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недостатньо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розкриває</a:t>
                      </a:r>
                      <a:r>
                        <a:rPr sz="12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45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теоретичних</a:t>
                      </a:r>
                      <a:r>
                        <a:rPr sz="12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питань</a:t>
                      </a:r>
                      <a:r>
                        <a:rPr sz="12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4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завдань,</a:t>
                      </a:r>
                      <a:r>
                        <a:rPr sz="12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допускаючи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при</a:t>
                      </a:r>
                      <a:r>
                        <a:rPr sz="12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цьому</a:t>
                      </a:r>
                      <a:r>
                        <a:rPr sz="1200" spc="4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суттєві</a:t>
                      </a:r>
                      <a:r>
                        <a:rPr sz="1200" spc="4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неточності.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Правильно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вирішив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окремі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розрахункові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/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тестові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завдання.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Безсистемно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відділяє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випадкові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ознаки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вивченого;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вміє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зробити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найпростіші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операції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синтезу;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робити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узагальнення,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висновки.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95885" marR="88900" algn="ctr">
                        <a:lnSpc>
                          <a:spcPts val="1380"/>
                        </a:lnSpc>
                        <a:spcBef>
                          <a:spcPts val="2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Умови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допуску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до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підсумкового контролю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025" marR="7493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який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навчається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стабільно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«відмінні»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такі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оцінки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періодичні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контролі,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накопичує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вивчення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курсу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90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більше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балів,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має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право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складати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екзамен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даної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дисципліни.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025" marR="6985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зобов’язаний</a:t>
                      </a:r>
                      <a:r>
                        <a:rPr sz="1200" spc="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відпрацювати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всі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пропущені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семінарські</a:t>
                      </a:r>
                      <a:r>
                        <a:rPr sz="1200" spc="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протягом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двох</a:t>
                      </a:r>
                      <a:r>
                        <a:rPr sz="1200" spc="1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тижнів.</a:t>
                      </a:r>
                      <a:r>
                        <a:rPr sz="1200" spc="10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Невідпрацьовані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(невиконання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навчального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плану)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є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підставою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недопущення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студента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підсумкового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контролю.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067816" y="2729611"/>
            <a:ext cx="8936990" cy="38849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РЕКОМЕНДОВАНА</a:t>
            </a:r>
            <a:r>
              <a:rPr sz="1400" b="1" spc="-6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ЛІТЕРАТУРА</a:t>
            </a:r>
            <a:endParaRPr sz="1400">
              <a:latin typeface="Times New Roman"/>
              <a:cs typeface="Times New Roman"/>
            </a:endParaRPr>
          </a:p>
          <a:p>
            <a:pPr marL="4170679">
              <a:lnSpc>
                <a:spcPts val="1400"/>
              </a:lnSpc>
              <a:spcBef>
                <a:spcPts val="1170"/>
              </a:spcBef>
            </a:pPr>
            <a:r>
              <a:rPr sz="1200" b="1" spc="-10" dirty="0">
                <a:latin typeface="Times New Roman"/>
                <a:cs typeface="Times New Roman"/>
              </a:rPr>
              <a:t>Основна</a:t>
            </a:r>
            <a:endParaRPr sz="1200">
              <a:latin typeface="Times New Roman"/>
              <a:cs typeface="Times New Roman"/>
            </a:endParaRPr>
          </a:p>
          <a:p>
            <a:pPr marL="12700" marR="138430" indent="630555">
              <a:lnSpc>
                <a:spcPts val="1380"/>
              </a:lnSpc>
              <a:spcBef>
                <a:spcPts val="55"/>
              </a:spcBef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Грінько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Грінько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;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КПІ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Ігоря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Сікорського.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КПІ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Ігоря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Сікорського, </a:t>
            </a:r>
            <a:r>
              <a:rPr sz="1200" dirty="0">
                <a:latin typeface="Times New Roman"/>
                <a:cs typeface="Times New Roman"/>
              </a:rPr>
              <a:t>2020. – 111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5080" indent="630555">
              <a:lnSpc>
                <a:spcPts val="1380"/>
              </a:lnSpc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Н.М.Вдовенко,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Л.В.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Богач,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В.Л.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Гераймович,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К.С.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Кваша,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М.М.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Павленко 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(2-</a:t>
            </a:r>
            <a:r>
              <a:rPr sz="1200" spc="-25" dirty="0">
                <a:latin typeface="Times New Roman"/>
                <a:cs typeface="Times New Roman"/>
              </a:rPr>
              <a:t>ге </a:t>
            </a:r>
            <a:r>
              <a:rPr sz="1200" dirty="0">
                <a:latin typeface="Times New Roman"/>
                <a:cs typeface="Times New Roman"/>
              </a:rPr>
              <a:t>перевидання)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Кондор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Видавництво,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2018.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320с.</a:t>
            </a:r>
            <a:endParaRPr sz="1200">
              <a:latin typeface="Times New Roman"/>
              <a:cs typeface="Times New Roman"/>
            </a:endParaRPr>
          </a:p>
          <a:p>
            <a:pPr marL="12700" marR="181610" indent="630555">
              <a:lnSpc>
                <a:spcPts val="1380"/>
              </a:lnSpc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Вініченко,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Гончаренко,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Васильєв,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Дідур.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«ДКС </a:t>
            </a:r>
            <a:r>
              <a:rPr sz="1200" dirty="0">
                <a:latin typeface="Times New Roman"/>
                <a:cs typeface="Times New Roman"/>
              </a:rPr>
              <a:t>центр»,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234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200025" indent="630555">
              <a:lnSpc>
                <a:spcPts val="1380"/>
              </a:lnSpc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підготовки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здобувачів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другого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(магістерського)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рівня</a:t>
            </a:r>
            <a:r>
              <a:rPr sz="1200" spc="-20" dirty="0">
                <a:latin typeface="Times New Roman"/>
                <a:cs typeface="Times New Roman"/>
              </a:rPr>
              <a:t> усіх </a:t>
            </a:r>
            <a:r>
              <a:rPr sz="1200" spc="-10" dirty="0">
                <a:latin typeface="Times New Roman"/>
                <a:cs typeface="Times New Roman"/>
              </a:rPr>
              <a:t>спеціальностей.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Укл.: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С.І.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Белей,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С.В.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Бойда,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М.І.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Колосінська;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Чернівецький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національний</a:t>
            </a:r>
            <a:r>
              <a:rPr sz="1200" spc="-10" dirty="0">
                <a:latin typeface="Times New Roman"/>
                <a:cs typeface="Times New Roman"/>
              </a:rPr>
              <a:t> університет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Федьковича.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Чернівці: </a:t>
            </a:r>
            <a:r>
              <a:rPr sz="1200" dirty="0">
                <a:latin typeface="Times New Roman"/>
                <a:cs typeface="Times New Roman"/>
              </a:rPr>
              <a:t>ЧНУ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Ю.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Федьковича,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2020.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227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222885" indent="630555">
              <a:lnSpc>
                <a:spcPts val="1380"/>
              </a:lnSpc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О.В,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Круглова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О.А.,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Носач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Л.Л.,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Чернишова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Л.О.,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Величко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К.Ю.,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Печенка </a:t>
            </a:r>
            <a:r>
              <a:rPr sz="1200" dirty="0">
                <a:latin typeface="Times New Roman"/>
                <a:cs typeface="Times New Roman"/>
              </a:rPr>
              <a:t>О.І..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Х.: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ХДУХТ,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2019.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141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  <a:hlinkClick r:id="rId2"/>
              </a:rPr>
              <a:t>http://elib.hduht.edu.ua/bitstream/123456789/5212/1/%D0%93%D0%BB%D0%BE%D0%B1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315"/>
              </a:lnSpc>
            </a:pPr>
            <a:r>
              <a:rPr sz="1200" spc="-10" dirty="0">
                <a:latin typeface="Times New Roman"/>
                <a:cs typeface="Times New Roman"/>
              </a:rPr>
              <a:t>%D0%B0%D0%BB%D1%8C%D0%BD%D0%B0%20%D0%B5%D0%BA%D0%BE%D0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ts val="1400"/>
              </a:lnSpc>
            </a:pPr>
            <a:r>
              <a:rPr sz="1200" spc="-10" dirty="0">
                <a:latin typeface="Times New Roman"/>
                <a:cs typeface="Times New Roman"/>
              </a:rPr>
              <a:t>%BD%D0%BE%D0%BC%D1%96%D0%BA%D0%B0%20_%D0%BD%D0%B0%D0%B2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%D1%87_%D0%BF%D0%BE%D1%81_2019.pdf</a:t>
            </a:r>
            <a:endParaRPr sz="1200">
              <a:latin typeface="Times New Roman"/>
              <a:cs typeface="Times New Roman"/>
            </a:endParaRPr>
          </a:p>
          <a:p>
            <a:pPr marL="4132579">
              <a:lnSpc>
                <a:spcPts val="1265"/>
              </a:lnSpc>
            </a:pPr>
            <a:r>
              <a:rPr sz="1100" b="1" spc="-10" dirty="0">
                <a:latin typeface="Times New Roman"/>
                <a:cs typeface="Times New Roman"/>
              </a:rPr>
              <a:t>Додаткова</a:t>
            </a:r>
            <a:endParaRPr sz="1100">
              <a:latin typeface="Times New Roman"/>
              <a:cs typeface="Times New Roman"/>
            </a:endParaRPr>
          </a:p>
          <a:p>
            <a:pPr marL="12700" marR="127635" indent="630555">
              <a:lnSpc>
                <a:spcPts val="1380"/>
              </a:lnSpc>
              <a:spcBef>
                <a:spcPts val="55"/>
              </a:spcBef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Кальченко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Т.В.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Кальченко;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ДВНЗ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Київ.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ун-т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Гетьмана.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КНЕУ, </a:t>
            </a:r>
            <a:r>
              <a:rPr sz="1200" dirty="0">
                <a:latin typeface="Times New Roman"/>
                <a:cs typeface="Times New Roman"/>
              </a:rPr>
              <a:t>2016. −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364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6985" indent="630555">
              <a:lnSpc>
                <a:spcPts val="1380"/>
              </a:lnSpc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XXI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століття: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людський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вимір: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монографія/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заг.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Д.Г.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Лук’яненка,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А.М.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Поручника.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КНЕУ, </a:t>
            </a:r>
            <a:r>
              <a:rPr sz="1200" dirty="0">
                <a:latin typeface="Times New Roman"/>
                <a:cs typeface="Times New Roman"/>
              </a:rPr>
              <a:t>2018. −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421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255" indent="-180975">
              <a:lnSpc>
                <a:spcPts val="1345"/>
              </a:lnSpc>
              <a:buAutoNum type="arabicPeriod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Білорус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О.Г.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система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глобалізму: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Монографія.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КНЕУ,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2015.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360</a:t>
            </a:r>
            <a:r>
              <a:rPr sz="1200" spc="-25" dirty="0">
                <a:latin typeface="Times New Roman"/>
                <a:cs typeface="Times New Roman"/>
              </a:rPr>
              <a:t> c.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6" y="693166"/>
            <a:ext cx="8937625" cy="24872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 indent="630555">
              <a:lnSpc>
                <a:spcPts val="1380"/>
              </a:lnSpc>
              <a:spcBef>
                <a:spcPts val="195"/>
              </a:spcBef>
              <a:buAutoNum type="arabicPeriod" startAt="4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Глобалізація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 безпека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розвитку: Монографія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 </a:t>
            </a:r>
            <a:r>
              <a:rPr sz="1200" spc="-10" dirty="0">
                <a:latin typeface="Times New Roman"/>
                <a:cs typeface="Times New Roman"/>
              </a:rPr>
              <a:t>О.Г.Білорус,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Д.Г.Лук’яненко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ін.;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керівник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авт.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кол.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О.Г.Білорус.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– </a:t>
            </a:r>
            <a:r>
              <a:rPr sz="1200" dirty="0">
                <a:latin typeface="Times New Roman"/>
                <a:cs typeface="Times New Roman"/>
              </a:rPr>
              <a:t>К.: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КНЕУ,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734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8890" indent="630555">
              <a:lnSpc>
                <a:spcPts val="1380"/>
              </a:lnSpc>
              <a:buAutoNum type="arabicPeriod" startAt="4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навчальний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посібник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2-х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частинах.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Частина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1.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Теоретичні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засади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глобальних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досліджень</a:t>
            </a:r>
            <a:r>
              <a:rPr sz="1200" spc="1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/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В. </a:t>
            </a:r>
            <a:r>
              <a:rPr sz="1200" dirty="0">
                <a:latin typeface="Times New Roman"/>
                <a:cs typeface="Times New Roman"/>
              </a:rPr>
              <a:t>Липов.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Харків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ХНЕУ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ім.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Кузнеця,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228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12700" marR="10160" indent="630555">
              <a:lnSpc>
                <a:spcPts val="1380"/>
              </a:lnSpc>
              <a:buAutoNum type="arabicPeriod" startAt="4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грифом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МОН.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загальною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редакцією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Антонюка.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Бабець,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А.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Мокія.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Запоріжжя: </a:t>
            </a:r>
            <a:r>
              <a:rPr sz="1200" dirty="0">
                <a:latin typeface="Times New Roman"/>
                <a:cs typeface="Times New Roman"/>
              </a:rPr>
              <a:t>ЗІЕІТ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ФОБ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Мокшанов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В.В.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612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643255" indent="-180975">
              <a:lnSpc>
                <a:spcPts val="1345"/>
              </a:lnSpc>
              <a:buAutoNum type="arabicPeriod" startAt="4"/>
              <a:tabLst>
                <a:tab pos="643255" algn="l"/>
              </a:tabLst>
            </a:pPr>
            <a:r>
              <a:rPr sz="1200" dirty="0">
                <a:latin typeface="Times New Roman"/>
                <a:cs typeface="Times New Roman"/>
              </a:rPr>
              <a:t>Глобальна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економіка: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підручник/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І.О.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Бочан,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І.Р.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Михасюк.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Знання,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2017.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−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404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с.</a:t>
            </a:r>
            <a:endParaRPr sz="1200">
              <a:latin typeface="Times New Roman"/>
              <a:cs typeface="Times New Roman"/>
            </a:endParaRPr>
          </a:p>
          <a:p>
            <a:pPr marL="2853690">
              <a:lnSpc>
                <a:spcPts val="1400"/>
              </a:lnSpc>
              <a:spcBef>
                <a:spcPts val="1345"/>
              </a:spcBef>
            </a:pPr>
            <a:r>
              <a:rPr sz="1200" b="1" dirty="0">
                <a:latin typeface="Times New Roman"/>
                <a:cs typeface="Times New Roman"/>
              </a:rPr>
              <a:t>10.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ІНФОРМАЦІЙНІ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РЕСУРСИ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ІНТЕРНЕТ</a:t>
            </a:r>
            <a:endParaRPr sz="1200">
              <a:latin typeface="Times New Roman"/>
              <a:cs typeface="Times New Roman"/>
            </a:endParaRPr>
          </a:p>
          <a:p>
            <a:pPr marL="732155" indent="-269875">
              <a:lnSpc>
                <a:spcPts val="1370"/>
              </a:lnSpc>
              <a:buAutoNum type="arabicPeriod"/>
              <a:tabLst>
                <a:tab pos="732155" algn="l"/>
              </a:tabLst>
            </a:pPr>
            <a:r>
              <a:rPr sz="1200" dirty="0">
                <a:latin typeface="Times New Roman"/>
                <a:cs typeface="Times New Roman"/>
              </a:rPr>
              <a:t>Офіційний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сайт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Державного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комітету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статистики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ресурс]. 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Режим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доступу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2"/>
              </a:rPr>
              <a:t>www.ukrstat.gov.ua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732155" indent="-269875">
              <a:lnSpc>
                <a:spcPts val="1380"/>
              </a:lnSpc>
              <a:buAutoNum type="arabicPeriod"/>
              <a:tabLst>
                <a:tab pos="732155" algn="l"/>
              </a:tabLst>
            </a:pPr>
            <a:r>
              <a:rPr sz="1200" dirty="0">
                <a:latin typeface="Times New Roman"/>
                <a:cs typeface="Times New Roman"/>
              </a:rPr>
              <a:t>Офіційний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сайт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інвестиційної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компанії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Concorde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Capital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ресурс].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Режим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доступу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www.concorde.com.ua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732155" indent="-269875">
              <a:lnSpc>
                <a:spcPts val="1380"/>
              </a:lnSpc>
              <a:buAutoNum type="arabicPeriod"/>
              <a:tabLst>
                <a:tab pos="732155" algn="l"/>
              </a:tabLst>
            </a:pPr>
            <a:r>
              <a:rPr sz="1200" dirty="0">
                <a:latin typeface="Times New Roman"/>
                <a:cs typeface="Times New Roman"/>
              </a:rPr>
              <a:t>Офіційний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сайт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Національного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банку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України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[Електронний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ресурс].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–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Режим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доступу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4"/>
              </a:rPr>
              <a:t>www.bank.gov.ua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732155" indent="-269875">
              <a:lnSpc>
                <a:spcPts val="1380"/>
              </a:lnSpc>
              <a:buAutoNum type="arabicPeriod"/>
              <a:tabLst>
                <a:tab pos="732155" algn="l"/>
              </a:tabLst>
            </a:pPr>
            <a:r>
              <a:rPr sz="1200" dirty="0">
                <a:latin typeface="Times New Roman"/>
                <a:cs typeface="Times New Roman"/>
              </a:rPr>
              <a:t>Офіційний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сайт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інституту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стратегій.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5"/>
              </a:rPr>
              <a:t>www.igls.com.ua</a:t>
            </a:r>
            <a:r>
              <a:rPr sz="1200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732155" indent="-269875">
              <a:lnSpc>
                <a:spcPts val="1410"/>
              </a:lnSpc>
              <a:buAutoNum type="arabicPeriod"/>
              <a:tabLst>
                <a:tab pos="732155" algn="l"/>
              </a:tabLst>
            </a:pPr>
            <a:r>
              <a:rPr sz="1200" dirty="0">
                <a:latin typeface="Times New Roman"/>
                <a:cs typeface="Times New Roman"/>
              </a:rPr>
              <a:t>Офіційний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сайт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інституту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світової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відносин.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URL: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6"/>
              </a:rPr>
              <a:t>www.iweir.org.ua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6" y="693165"/>
            <a:ext cx="8942070" cy="581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01795" indent="-22796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201795" algn="l"/>
              </a:tabLst>
            </a:pPr>
            <a:r>
              <a:rPr sz="1400" b="1" spc="-10" dirty="0">
                <a:latin typeface="Times New Roman"/>
                <a:cs typeface="Times New Roman"/>
              </a:rPr>
              <a:t>АНОТАЦІЯ</a:t>
            </a:r>
            <a:endParaRPr sz="1400">
              <a:latin typeface="Times New Roman"/>
              <a:cs typeface="Times New Roman"/>
            </a:endParaRPr>
          </a:p>
          <a:p>
            <a:pPr marL="462280" algn="just">
              <a:lnSpc>
                <a:spcPts val="1410"/>
              </a:lnSpc>
              <a:spcBef>
                <a:spcPts val="1535"/>
              </a:spcBef>
            </a:pPr>
            <a:r>
              <a:rPr sz="1200" dirty="0">
                <a:latin typeface="Times New Roman"/>
                <a:cs typeface="Times New Roman"/>
              </a:rPr>
              <a:t>Освітня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компонента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належить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циклу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обов'язкових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освітніх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компонент.</a:t>
            </a:r>
            <a:endParaRPr sz="1200">
              <a:latin typeface="Times New Roman"/>
              <a:cs typeface="Times New Roman"/>
            </a:endParaRPr>
          </a:p>
          <a:p>
            <a:pPr marL="12700" marR="5080" indent="449580" algn="just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Сьогодні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глобалізації</a:t>
            </a:r>
            <a:r>
              <a:rPr sz="1200" spc="4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4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світовій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економіці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сприймаються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4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оцінюються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по-різному.</a:t>
            </a:r>
            <a:r>
              <a:rPr sz="1200" spc="4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Диференційовано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</a:t>
            </a:r>
            <a:r>
              <a:rPr sz="1200" spc="459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них </a:t>
            </a:r>
            <a:r>
              <a:rPr sz="1200" dirty="0">
                <a:latin typeface="Times New Roman"/>
                <a:cs typeface="Times New Roman"/>
              </a:rPr>
              <a:t>відносяться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тільки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окремі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вчені,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фахівці й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експерти,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але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й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мешканці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різних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країн.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Глобалізаційні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найчастіше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сприймаються</a:t>
            </a:r>
            <a:r>
              <a:rPr sz="1200" dirty="0">
                <a:latin typeface="Times New Roman"/>
                <a:cs typeface="Times New Roman"/>
              </a:rPr>
              <a:t> у</a:t>
            </a:r>
            <a:r>
              <a:rPr sz="1200" spc="2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розвинених</a:t>
            </a:r>
            <a:r>
              <a:rPr sz="1200" spc="2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країнах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викликають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серйозні</a:t>
            </a:r>
            <a:r>
              <a:rPr sz="1200" spc="2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побоювання</a:t>
            </a:r>
            <a:r>
              <a:rPr sz="1200" spc="2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світі,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розвивається.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</a:t>
            </a:r>
            <a:r>
              <a:rPr sz="1200" spc="2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пов'язано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тим,</a:t>
            </a:r>
            <a:r>
              <a:rPr sz="1200" spc="25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переваги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глобалізації </a:t>
            </a:r>
            <a:r>
              <a:rPr sz="1200" dirty="0">
                <a:latin typeface="Times New Roman"/>
                <a:cs typeface="Times New Roman"/>
              </a:rPr>
              <a:t>розподіляються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нерівномірно.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Тому,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одним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основних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яке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викликає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найбільші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дискусії,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визначення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того,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хто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виявляється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у </a:t>
            </a:r>
            <a:r>
              <a:rPr sz="1200" dirty="0">
                <a:latin typeface="Times New Roman"/>
                <a:cs typeface="Times New Roman"/>
              </a:rPr>
              <a:t>виграші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глобалізації.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Сучасні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глобалізаційні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розгортаються,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насамперед,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промислово-</a:t>
            </a:r>
            <a:r>
              <a:rPr sz="1200" dirty="0">
                <a:latin typeface="Times New Roman"/>
                <a:cs typeface="Times New Roman"/>
              </a:rPr>
              <a:t>розвиненими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країнами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лише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в </a:t>
            </a:r>
            <a:r>
              <a:rPr sz="1200" dirty="0">
                <a:latin typeface="Times New Roman"/>
                <a:cs typeface="Times New Roman"/>
              </a:rPr>
              <a:t>другу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чергу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охоплюють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країни,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розвиваються.</a:t>
            </a:r>
            <a:endParaRPr sz="1200">
              <a:latin typeface="Times New Roman"/>
              <a:cs typeface="Times New Roman"/>
            </a:endParaRPr>
          </a:p>
          <a:p>
            <a:pPr marL="12700" marR="13970" indent="487680" algn="just">
              <a:lnSpc>
                <a:spcPts val="138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Предметом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відносини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суб'єктами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глобального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бізнесу,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визначаються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специфікою,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закономірностями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та </a:t>
            </a:r>
            <a:r>
              <a:rPr sz="1200" spc="-10" dirty="0">
                <a:latin typeface="Times New Roman"/>
                <a:cs typeface="Times New Roman"/>
              </a:rPr>
              <a:t>тенденціями</a:t>
            </a:r>
            <a:r>
              <a:rPr sz="1200" dirty="0">
                <a:latin typeface="Times New Roman"/>
                <a:cs typeface="Times New Roman"/>
              </a:rPr>
              <a:t> сучасних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економічних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трансформацій.</a:t>
            </a:r>
            <a:endParaRPr sz="1200">
              <a:latin typeface="Times New Roman"/>
              <a:cs typeface="Times New Roman"/>
            </a:endParaRPr>
          </a:p>
          <a:p>
            <a:pPr marL="12700" marR="14604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Контроль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видами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діяльності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здобувачів</a:t>
            </a:r>
            <a:r>
              <a:rPr sz="1200" spc="3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вищої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освіти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здійснюється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шляхом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поточного</a:t>
            </a:r>
            <a:r>
              <a:rPr sz="1200" spc="3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оцінювання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знань,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періодичним </a:t>
            </a:r>
            <a:r>
              <a:rPr sz="1200" dirty="0">
                <a:latin typeface="Times New Roman"/>
                <a:cs typeface="Times New Roman"/>
              </a:rPr>
              <a:t>контролем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тестами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після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засвоєння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ними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окремо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другого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модуля.</a:t>
            </a:r>
            <a:endParaRPr sz="1200">
              <a:latin typeface="Times New Roman"/>
              <a:cs typeface="Times New Roman"/>
            </a:endParaRPr>
          </a:p>
          <a:p>
            <a:pPr marL="12700" marR="9525" indent="449580" algn="just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1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результатами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суми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балів,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набраних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дві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(Модуль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1,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Модуль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2)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періодичні</a:t>
            </a:r>
            <a:r>
              <a:rPr sz="1200" spc="1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контрольні</a:t>
            </a:r>
            <a:r>
              <a:rPr sz="1200" spc="2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точки,</a:t>
            </a:r>
            <a:r>
              <a:rPr sz="1200" spc="2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виставляється</a:t>
            </a:r>
            <a:r>
              <a:rPr sz="1200" spc="204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підсумкова </a:t>
            </a:r>
            <a:r>
              <a:rPr sz="1200" dirty="0">
                <a:latin typeface="Times New Roman"/>
                <a:cs typeface="Times New Roman"/>
              </a:rPr>
              <a:t>оцінка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національною,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100-бальною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шкалами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10" dirty="0">
                <a:latin typeface="Times New Roman"/>
                <a:cs typeface="Times New Roman"/>
              </a:rPr>
              <a:t> ECTS.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45"/>
              </a:spcBef>
            </a:pPr>
            <a:endParaRPr sz="1200">
              <a:latin typeface="Times New Roman"/>
              <a:cs typeface="Times New Roman"/>
            </a:endParaRPr>
          </a:p>
          <a:p>
            <a:pPr marL="2432050" indent="-227965">
              <a:lnSpc>
                <a:spcPct val="100000"/>
              </a:lnSpc>
              <a:buAutoNum type="arabicPeriod" startAt="2"/>
              <a:tabLst>
                <a:tab pos="2432050" algn="l"/>
              </a:tabLst>
            </a:pPr>
            <a:r>
              <a:rPr sz="1400" b="1" dirty="0">
                <a:latin typeface="Times New Roman"/>
                <a:cs typeface="Times New Roman"/>
              </a:rPr>
              <a:t>МЕТА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ТА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ЗАВДАННЯ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ОСВІТНЬОГО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КОМПОНЕНТА</a:t>
            </a:r>
            <a:endParaRPr sz="1400">
              <a:latin typeface="Times New Roman"/>
              <a:cs typeface="Times New Roman"/>
            </a:endParaRPr>
          </a:p>
          <a:p>
            <a:pPr marL="12700" marR="12700" indent="494030" algn="just">
              <a:lnSpc>
                <a:spcPts val="1380"/>
              </a:lnSpc>
              <a:spcBef>
                <a:spcPts val="815"/>
              </a:spcBef>
            </a:pPr>
            <a:r>
              <a:rPr sz="1200" dirty="0">
                <a:latin typeface="Times New Roman"/>
                <a:cs typeface="Times New Roman"/>
              </a:rPr>
              <a:t>Метою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ОК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є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розуміння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здобувачами</a:t>
            </a:r>
            <a:r>
              <a:rPr sz="1200" spc="3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умов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факторів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становлення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3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механізмів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функціонування</a:t>
            </a:r>
            <a:r>
              <a:rPr sz="1200" spc="3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глобальної економіки.</a:t>
            </a:r>
            <a:endParaRPr sz="1200">
              <a:latin typeface="Times New Roman"/>
              <a:cs typeface="Times New Roman"/>
            </a:endParaRPr>
          </a:p>
          <a:p>
            <a:pPr marL="12700" marR="15875" indent="56388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Завданнями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вивчення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дисципліни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є: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виявлення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системної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сутності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економічної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глобалізації,</a:t>
            </a:r>
            <a:r>
              <a:rPr sz="1200" spc="13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її</a:t>
            </a:r>
            <a:r>
              <a:rPr sz="1200" spc="140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впливу</a:t>
            </a:r>
            <a:r>
              <a:rPr sz="1200" spc="125" dirty="0">
                <a:latin typeface="Times New Roman"/>
                <a:cs typeface="Times New Roman"/>
              </a:rPr>
              <a:t> 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130" dirty="0">
                <a:latin typeface="Times New Roman"/>
                <a:cs typeface="Times New Roman"/>
              </a:rPr>
              <a:t>  </a:t>
            </a:r>
            <a:r>
              <a:rPr sz="1200" spc="-10" dirty="0">
                <a:latin typeface="Times New Roman"/>
                <a:cs typeface="Times New Roman"/>
              </a:rPr>
              <a:t>світовий </a:t>
            </a:r>
            <a:r>
              <a:rPr sz="1200" dirty="0">
                <a:latin typeface="Times New Roman"/>
                <a:cs typeface="Times New Roman"/>
              </a:rPr>
              <a:t>інтеграційний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формування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національної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міжнародної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стратегії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60"/>
              </a:spcBef>
            </a:pPr>
            <a:endParaRPr sz="1200">
              <a:latin typeface="Times New Roman"/>
              <a:cs typeface="Times New Roman"/>
            </a:endParaRPr>
          </a:p>
          <a:p>
            <a:pPr marL="485140" indent="-152400">
              <a:lnSpc>
                <a:spcPts val="1400"/>
              </a:lnSpc>
              <a:buAutoNum type="arabicPeriod" startAt="3"/>
              <a:tabLst>
                <a:tab pos="485140" algn="l"/>
              </a:tabLst>
            </a:pPr>
            <a:r>
              <a:rPr sz="1200" b="1" dirty="0">
                <a:latin typeface="Times New Roman"/>
                <a:cs typeface="Times New Roman"/>
              </a:rPr>
              <a:t>ПЕРЕЛІК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КОМПЕТЕНТНОСТЕЙ,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ЯКІ</a:t>
            </a:r>
            <a:r>
              <a:rPr sz="1200" b="1" spc="-3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НАБУВАЮТЬСЯ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ПІД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ЧАС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ОПАНУВАННЯ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ОСВІТНЬОЮ</a:t>
            </a:r>
            <a:r>
              <a:rPr sz="1200" b="1" spc="-3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КОМПОНЕНТОЮ</a:t>
            </a:r>
            <a:endParaRPr sz="1200">
              <a:latin typeface="Times New Roman"/>
              <a:cs typeface="Times New Roman"/>
            </a:endParaRPr>
          </a:p>
          <a:p>
            <a:pPr marL="12700" marR="8255" lvl="1" indent="899160" algn="just">
              <a:lnSpc>
                <a:spcPts val="1380"/>
              </a:lnSpc>
              <a:spcBef>
                <a:spcPts val="55"/>
              </a:spcBef>
              <a:buAutoNum type="arabicPeriod"/>
              <a:tabLst>
                <a:tab pos="911860" algn="l"/>
              </a:tabLst>
            </a:pPr>
            <a:r>
              <a:rPr sz="1200" dirty="0">
                <a:latin typeface="Times New Roman"/>
                <a:cs typeface="Times New Roman"/>
              </a:rPr>
              <a:t>Інтегральна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компетентність: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визначати</a:t>
            </a:r>
            <a:r>
              <a:rPr sz="1200" spc="3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розв’язувати</a:t>
            </a:r>
            <a:r>
              <a:rPr sz="1200" spc="3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складні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економічні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задачі</a:t>
            </a:r>
            <a:r>
              <a:rPr sz="1200" spc="3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проблеми,</a:t>
            </a:r>
            <a:r>
              <a:rPr sz="1200" spc="30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приймати </a:t>
            </a:r>
            <a:r>
              <a:rPr sz="1200" dirty="0">
                <a:latin typeface="Times New Roman"/>
                <a:cs typeface="Times New Roman"/>
              </a:rPr>
              <a:t>відповідні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аналітичні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управлінські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 сфері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економіки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або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 процесі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навчання,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передбачає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проведення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досліджень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та/або </a:t>
            </a:r>
            <a:r>
              <a:rPr sz="1200" dirty="0">
                <a:latin typeface="Times New Roman"/>
                <a:cs typeface="Times New Roman"/>
              </a:rPr>
              <a:t>здійснення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інновацій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невизначених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умов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вимог.</a:t>
            </a:r>
            <a:endParaRPr sz="1200">
              <a:latin typeface="Times New Roman"/>
              <a:cs typeface="Times New Roman"/>
            </a:endParaRPr>
          </a:p>
          <a:p>
            <a:pPr marL="911860" lvl="1" indent="-358140" algn="just">
              <a:lnSpc>
                <a:spcPts val="1315"/>
              </a:lnSpc>
              <a:buAutoNum type="arabicPeriod"/>
              <a:tabLst>
                <a:tab pos="911860" algn="l"/>
              </a:tabLst>
            </a:pPr>
            <a:r>
              <a:rPr sz="1200" dirty="0">
                <a:latin typeface="Times New Roman"/>
                <a:cs typeface="Times New Roman"/>
              </a:rPr>
              <a:t>Загальні</a:t>
            </a:r>
            <a:r>
              <a:rPr sz="1200" spc="-6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  <a:p>
            <a:pPr marL="469900" marR="5103495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ЗК1.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Здатність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генерувати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нові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ідеї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(креативність). </a:t>
            </a:r>
            <a:r>
              <a:rPr sz="1200" dirty="0">
                <a:latin typeface="Times New Roman"/>
                <a:cs typeface="Times New Roman"/>
              </a:rPr>
              <a:t>ЗК6.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Здатність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розробляти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управляти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проєктами.</a:t>
            </a:r>
            <a:endParaRPr sz="1200">
              <a:latin typeface="Times New Roman"/>
              <a:cs typeface="Times New Roman"/>
            </a:endParaRPr>
          </a:p>
          <a:p>
            <a:pPr marL="469900" marR="444309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ЗК8.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Здатність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проводити </a:t>
            </a:r>
            <a:r>
              <a:rPr sz="1200" spc="-10" dirty="0">
                <a:latin typeface="Times New Roman"/>
                <a:cs typeface="Times New Roman"/>
              </a:rPr>
              <a:t>дослідження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відповідному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рівні. </a:t>
            </a:r>
            <a:r>
              <a:rPr sz="1200" dirty="0">
                <a:latin typeface="Times New Roman"/>
                <a:cs typeface="Times New Roman"/>
              </a:rPr>
              <a:t>Спеціальні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компетентності: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7816" y="693166"/>
            <a:ext cx="8935085" cy="129095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41300" marR="5080" indent="220979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СК1.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Здатність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застосовувати</a:t>
            </a:r>
            <a:r>
              <a:rPr sz="1200" spc="4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науковий,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аналітичний,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методичний</a:t>
            </a:r>
            <a:r>
              <a:rPr sz="1200" spc="4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інструментарій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43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обґрунтування</a:t>
            </a:r>
            <a:r>
              <a:rPr sz="1200" spc="4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стратегії</a:t>
            </a:r>
            <a:r>
              <a:rPr sz="1200" spc="4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розвитку </a:t>
            </a:r>
            <a:r>
              <a:rPr sz="1200" dirty="0">
                <a:latin typeface="Times New Roman"/>
                <a:cs typeface="Times New Roman"/>
              </a:rPr>
              <a:t>економічних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пов’язаних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цим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управлінських рішень.</a:t>
            </a:r>
            <a:endParaRPr sz="1200">
              <a:latin typeface="Times New Roman"/>
              <a:cs typeface="Times New Roman"/>
            </a:endParaRPr>
          </a:p>
          <a:p>
            <a:pPr marL="3711575" indent="-228600">
              <a:lnSpc>
                <a:spcPts val="1325"/>
              </a:lnSpc>
              <a:buAutoNum type="arabicPeriod" startAt="4"/>
              <a:tabLst>
                <a:tab pos="3711575" algn="l"/>
              </a:tabLst>
            </a:pPr>
            <a:r>
              <a:rPr sz="1200" b="1" dirty="0">
                <a:latin typeface="Times New Roman"/>
                <a:cs typeface="Times New Roman"/>
              </a:rPr>
              <a:t>РЕЗУЛЬТАТИ</a:t>
            </a:r>
            <a:r>
              <a:rPr sz="1200" b="1" spc="-5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НАВЧАННЯ</a:t>
            </a:r>
            <a:endParaRPr sz="1200">
              <a:latin typeface="Times New Roman"/>
              <a:cs typeface="Times New Roman"/>
            </a:endParaRPr>
          </a:p>
          <a:p>
            <a:pPr marL="462280">
              <a:lnSpc>
                <a:spcPts val="1370"/>
              </a:lnSpc>
            </a:pPr>
            <a:r>
              <a:rPr sz="1200" spc="-10" dirty="0">
                <a:latin typeface="Times New Roman"/>
                <a:cs typeface="Times New Roman"/>
              </a:rPr>
              <a:t>РН1.Формулювати, аналізувати</a:t>
            </a:r>
            <a:r>
              <a:rPr sz="1200" dirty="0">
                <a:latin typeface="Times New Roman"/>
                <a:cs typeface="Times New Roman"/>
              </a:rPr>
              <a:t> та </a:t>
            </a:r>
            <a:r>
              <a:rPr sz="1200" spc="-10" dirty="0">
                <a:latin typeface="Times New Roman"/>
                <a:cs typeface="Times New Roman"/>
              </a:rPr>
              <a:t>синтезувати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рішення </a:t>
            </a:r>
            <a:r>
              <a:rPr sz="1200" spc="-20" dirty="0">
                <a:latin typeface="Times New Roman"/>
                <a:cs typeface="Times New Roman"/>
              </a:rPr>
              <a:t>науково-</a:t>
            </a:r>
            <a:r>
              <a:rPr sz="1200" spc="-10" dirty="0">
                <a:latin typeface="Times New Roman"/>
                <a:cs typeface="Times New Roman"/>
              </a:rPr>
              <a:t>практичних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проблем.</a:t>
            </a:r>
            <a:endParaRPr sz="1200">
              <a:latin typeface="Times New Roman"/>
              <a:cs typeface="Times New Roman"/>
            </a:endParaRPr>
          </a:p>
          <a:p>
            <a:pPr marL="12700" marR="10795" indent="449580">
              <a:lnSpc>
                <a:spcPts val="1380"/>
              </a:lnSpc>
              <a:spcBef>
                <a:spcPts val="65"/>
              </a:spcBef>
            </a:pPr>
            <a:r>
              <a:rPr sz="1200" dirty="0">
                <a:latin typeface="Times New Roman"/>
                <a:cs typeface="Times New Roman"/>
              </a:rPr>
              <a:t>РН12.Обґрунтовувати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управлінські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рішення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щодо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ефективного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розвитку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суб’єктів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господарювання,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враховуючи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цілі,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ресурси, </a:t>
            </a:r>
            <a:r>
              <a:rPr sz="1200" dirty="0">
                <a:latin typeface="Times New Roman"/>
                <a:cs typeface="Times New Roman"/>
              </a:rPr>
              <a:t>обмеження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ризики.</a:t>
            </a:r>
            <a:endParaRPr sz="1200">
              <a:latin typeface="Times New Roman"/>
              <a:cs typeface="Times New Roman"/>
            </a:endParaRPr>
          </a:p>
          <a:p>
            <a:pPr marL="4048125" indent="-227965">
              <a:lnSpc>
                <a:spcPts val="1590"/>
              </a:lnSpc>
              <a:buAutoNum type="arabicPeriod" startAt="5"/>
              <a:tabLst>
                <a:tab pos="4048125" algn="l"/>
              </a:tabLst>
            </a:pPr>
            <a:r>
              <a:rPr sz="1400" b="1" dirty="0">
                <a:latin typeface="Times New Roman"/>
                <a:cs typeface="Times New Roman"/>
              </a:rPr>
              <a:t>ОБСЯГ</a:t>
            </a:r>
            <a:r>
              <a:rPr sz="1400" b="1" spc="-45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КУРСУ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74419" y="2589911"/>
          <a:ext cx="8977630" cy="6305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2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0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8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369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Вид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практичні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415"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робота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6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970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145" algn="ctr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33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517650" y="3569334"/>
            <a:ext cx="8479155" cy="14935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8135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6.</a:t>
            </a:r>
            <a:r>
              <a:rPr sz="1400" b="1" spc="38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ПОЛІТИКИ </a:t>
            </a:r>
            <a:r>
              <a:rPr sz="1400" b="1" spc="-20" dirty="0">
                <a:latin typeface="Times New Roman"/>
                <a:cs typeface="Times New Roman"/>
              </a:rPr>
              <a:t>КУРСУ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  <a:spcBef>
                <a:spcPts val="1530"/>
              </a:spcBef>
            </a:pPr>
            <a:r>
              <a:rPr sz="1200" dirty="0">
                <a:latin typeface="Times New Roman"/>
                <a:cs typeface="Times New Roman"/>
              </a:rPr>
              <a:t>Політика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академічної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поведінки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етики:</a:t>
            </a:r>
            <a:endParaRPr sz="1200">
              <a:latin typeface="Times New Roman"/>
              <a:cs typeface="Times New Roman"/>
            </a:endParaRPr>
          </a:p>
          <a:p>
            <a:pPr marL="193040" indent="-180340">
              <a:lnSpc>
                <a:spcPts val="1380"/>
              </a:lnSpc>
              <a:buFont typeface="Wingdings"/>
              <a:buChar char="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пропускати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запізнюватися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заняття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розкладом;</a:t>
            </a:r>
            <a:endParaRPr sz="1200">
              <a:latin typeface="Times New Roman"/>
              <a:cs typeface="Times New Roman"/>
            </a:endParaRPr>
          </a:p>
          <a:p>
            <a:pPr marL="193040" indent="-180340">
              <a:lnSpc>
                <a:spcPts val="1380"/>
              </a:lnSpc>
              <a:buFont typeface="Wingdings"/>
              <a:buChar char="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Вчасно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виконувати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семінарів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питань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роботи;</a:t>
            </a:r>
            <a:endParaRPr sz="1200">
              <a:latin typeface="Times New Roman"/>
              <a:cs typeface="Times New Roman"/>
            </a:endParaRPr>
          </a:p>
          <a:p>
            <a:pPr marL="193040" indent="-180340">
              <a:lnSpc>
                <a:spcPts val="1380"/>
              </a:lnSpc>
              <a:buFont typeface="Wingdings"/>
              <a:buChar char=""/>
              <a:tabLst>
                <a:tab pos="193040" algn="l"/>
              </a:tabLst>
            </a:pPr>
            <a:r>
              <a:rPr sz="1200" dirty="0">
                <a:latin typeface="Times New Roman"/>
                <a:cs typeface="Times New Roman"/>
              </a:rPr>
              <a:t>Вчасно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та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самостійно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виконувати</a:t>
            </a:r>
            <a:r>
              <a:rPr sz="1200" spc="-10" dirty="0">
                <a:latin typeface="Times New Roman"/>
                <a:cs typeface="Times New Roman"/>
              </a:rPr>
              <a:t> контрольно-</a:t>
            </a:r>
            <a:r>
              <a:rPr sz="1200" dirty="0">
                <a:latin typeface="Times New Roman"/>
                <a:cs typeface="Times New Roman"/>
              </a:rPr>
              <a:t>модульні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завдання;</a:t>
            </a:r>
            <a:endParaRPr sz="1200">
              <a:latin typeface="Times New Roman"/>
              <a:cs typeface="Times New Roman"/>
            </a:endParaRPr>
          </a:p>
          <a:p>
            <a:pPr marL="192405" marR="5080" indent="-180340">
              <a:lnSpc>
                <a:spcPts val="1380"/>
              </a:lnSpc>
              <a:spcBef>
                <a:spcPts val="70"/>
              </a:spcBef>
              <a:buFont typeface="Wingdings"/>
              <a:buChar char=""/>
              <a:tabLst>
                <a:tab pos="193675" algn="l"/>
              </a:tabLst>
            </a:pP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роботи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над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завданнями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допустимо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порушення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академічної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доброчесності: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використанні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інтернет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ресурсів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та 	</a:t>
            </a:r>
            <a:r>
              <a:rPr sz="1200" dirty="0">
                <a:latin typeface="Times New Roman"/>
                <a:cs typeface="Times New Roman"/>
              </a:rPr>
              <a:t>інших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джерел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інформації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студент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повинен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вказати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джерело,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використане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під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час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виконання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завдання.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46346" y="5848350"/>
            <a:ext cx="3208020" cy="442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03885">
              <a:lnSpc>
                <a:spcPts val="1639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7.</a:t>
            </a:r>
            <a:r>
              <a:rPr sz="1400" b="1" spc="3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СТРУКТУРА</a:t>
            </a:r>
            <a:r>
              <a:rPr sz="1400" b="1" spc="-10" dirty="0">
                <a:latin typeface="Times New Roman"/>
                <a:cs typeface="Times New Roman"/>
              </a:rPr>
              <a:t> КУРСУ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9"/>
              </a:lnSpc>
            </a:pPr>
            <a:r>
              <a:rPr sz="1400" b="1" dirty="0">
                <a:latin typeface="Times New Roman"/>
                <a:cs typeface="Times New Roman"/>
              </a:rPr>
              <a:t>7.1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СТРУКТУРА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(ЗАГАЛЬНА)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16863" y="1524"/>
          <a:ext cx="9516110" cy="67906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5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1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3250">
                <a:tc>
                  <a:txBody>
                    <a:bodyPr/>
                    <a:lstStyle/>
                    <a:p>
                      <a:pPr marL="237490" marR="93980" indent="-13906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Кількість годин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Форма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діяльності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(заняття,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кількість</a:t>
                      </a:r>
                      <a:r>
                        <a:rPr sz="1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годин)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Література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Завдання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78740" marR="72390" indent="73025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Вага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оцінки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 marL="522605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Термін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020">
                <a:tc gridSpan="7">
                  <a:txBody>
                    <a:bodyPr/>
                    <a:lstStyle/>
                    <a:p>
                      <a:pPr marL="49530" algn="ctr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1.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R="11430"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b="1" spc="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ФОРМУВАННЯ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ЇЇ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МЕТОДОЛОГІЧНОЇ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І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ТЕОРЕТИЧНОЇ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БАЗИ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0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56515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93725" algn="l"/>
                          <a:tab pos="112268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Сучасна методологія 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 marR="99695" indent="39751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55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98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123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684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00"/>
                        </a:spcBef>
                      </a:pPr>
                      <a:r>
                        <a:rPr sz="1000" spc="-50" dirty="0">
                          <a:latin typeface="Calibri"/>
                          <a:cs typeface="Calibri"/>
                        </a:rPr>
                        <a:t>-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635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8585" marR="116839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5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8260" marR="229235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607695" algn="l"/>
                          <a:tab pos="95948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265" indent="411480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(2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5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57150" algn="just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455" dirty="0"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Ідеологічні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spc="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4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платформи 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9220" marR="99695" indent="37782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-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13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57150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44830" algn="l"/>
                          <a:tab pos="81915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Становлення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265" indent="391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07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56515">
                        <a:lnSpc>
                          <a:spcPts val="1380"/>
                        </a:lnSpc>
                        <a:spcBef>
                          <a:spcPts val="525"/>
                        </a:spcBef>
                        <a:tabLst>
                          <a:tab pos="589280" algn="l"/>
                          <a:tab pos="111315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критики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265" indent="391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56515" algn="just">
                        <a:lnSpc>
                          <a:spcPts val="1380"/>
                        </a:lnSpc>
                        <a:spcBef>
                          <a:spcPts val="530"/>
                        </a:spcBef>
                        <a:tabLst>
                          <a:tab pos="153035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300" dirty="0">
                          <a:latin typeface="Times New Roman"/>
                          <a:cs typeface="Times New Roman"/>
                        </a:rPr>
                        <a:t>  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Парадокси глобалізації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20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195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доказової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бази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265" indent="39116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8585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7525">
                <a:tc gridSpan="7">
                  <a:txBody>
                    <a:bodyPr/>
                    <a:lstStyle/>
                    <a:p>
                      <a:pPr marL="635" algn="ctr">
                        <a:lnSpc>
                          <a:spcPts val="1410"/>
                        </a:lnSpc>
                        <a:spcBef>
                          <a:spcPts val="45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БЛОК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2.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4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СУЧАСНА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СВІТОВА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ПЕРСПЕКТІВИ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77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8CC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816863" y="720852"/>
          <a:ext cx="9516110" cy="53467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50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12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1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99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4187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1249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24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20574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Регулятивні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механізми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 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7630" indent="411480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81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035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6675" marR="62865" indent="2540" algn="ctr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524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73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3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104139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Інституційне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глобальних трансформацій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265" indent="391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249554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Міжнародні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7630" indent="391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2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179705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10.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Альтерглобалізм: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перспективи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265" indent="391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04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8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62865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Тема11.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Сценарні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карти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8265" indent="391160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(4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ts val="1380"/>
                        </a:lnSpc>
                        <a:spcBef>
                          <a:spcPts val="52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667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9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2230" marR="178435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Конкурентна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умовах 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885" marR="87630" indent="391160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Лекція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Практичне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заняття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Самостійна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(6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год.)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2080" marR="127000" indent="1905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Основна, додаткова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інтернет ресурси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 marR="62865" indent="2540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 практичних 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461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 marR="109220" algn="ctr">
                        <a:lnSpc>
                          <a:spcPct val="95900"/>
                        </a:lnSpc>
                        <a:spcBef>
                          <a:spcPts val="49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Впродовж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навчального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семестру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другий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періодичний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контроль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2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2695" y="693165"/>
            <a:ext cx="35064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7.2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СХЕМА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(ЛЕКЦІЙНИЙ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БЛОК)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61592" y="1129538"/>
          <a:ext cx="9272270" cy="52736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100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Назва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лекції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540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суть.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360" marR="1074420" indent="17970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науки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глобалізацію,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її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методологічної</a:t>
                      </a:r>
                      <a:r>
                        <a:rPr sz="1200" spc="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бази.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34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Базові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концепції,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характеризують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історичні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рамки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505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2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школи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сучасної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теоретичної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бази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190">
                <a:tc>
                  <a:txBody>
                    <a:bodyPr/>
                    <a:lstStyle/>
                    <a:p>
                      <a:pPr marL="67945" marR="64135">
                        <a:lnSpc>
                          <a:spcPts val="1380"/>
                        </a:lnSpc>
                        <a:tabLst>
                          <a:tab pos="750570" algn="l"/>
                          <a:tab pos="1641475" algn="l"/>
                          <a:tab pos="2432685" algn="l"/>
                          <a:tab pos="263715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Ідеологічні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платформи 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ідеологічні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Державно-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політитчні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платформи,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яких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реалізується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2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Картографія світу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новітньому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геоекономічному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просторі.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Закономірності</a:t>
                      </a:r>
                      <a:r>
                        <a:rPr sz="1200" spc="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функціонування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2130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критики</a:t>
                      </a:r>
                      <a:r>
                        <a:rPr sz="1200" spc="2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6360" marR="659130" indent="179705">
                        <a:lnSpc>
                          <a:spcPts val="138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Соціально-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політичні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групи,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представляють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критичні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зауваження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щодо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процесів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трансформацій.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33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базових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критичних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зауважень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процесу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>
                  <a:txBody>
                    <a:bodyPr/>
                    <a:lstStyle/>
                    <a:p>
                      <a:pPr marL="67945" marR="64135">
                        <a:lnSpc>
                          <a:spcPts val="1380"/>
                        </a:lnSpc>
                        <a:tabLst>
                          <a:tab pos="73215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Парадокси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її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доказової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бази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глобальних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парадоксів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Базові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парадокси,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6110">
                <a:tc>
                  <a:txBody>
                    <a:bodyPr/>
                    <a:lstStyle/>
                    <a:p>
                      <a:pPr marL="67945" marR="62865">
                        <a:lnSpc>
                          <a:spcPts val="1380"/>
                        </a:lnSpc>
                        <a:tabLst>
                          <a:tab pos="802005" algn="l"/>
                          <a:tab pos="1782445" algn="l"/>
                          <a:tab pos="265176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4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Регулятивні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механізми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 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Трансформація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регулюючої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ролі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економіці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умов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38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метакорпорацій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системі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8345">
                <a:tc>
                  <a:txBody>
                    <a:bodyPr/>
                    <a:lstStyle/>
                    <a:p>
                      <a:pPr marL="67945" marR="63500">
                        <a:lnSpc>
                          <a:spcPts val="1380"/>
                        </a:lnSpc>
                        <a:spcBef>
                          <a:spcPts val="10"/>
                        </a:spcBef>
                        <a:tabLst>
                          <a:tab pos="80073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4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Інституційне</a:t>
                      </a:r>
                      <a:r>
                        <a:rPr sz="12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3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глобальних трансформацій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2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Інститут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держави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38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Метакорпорації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–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характерні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суб’єкти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організації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інституційному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середовищі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трансформацій.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405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стратегії,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формування.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світу.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161592" y="720852"/>
          <a:ext cx="9272270" cy="15265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27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1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3234">
                <a:tc>
                  <a:txBody>
                    <a:bodyPr/>
                    <a:lstStyle/>
                    <a:p>
                      <a:pPr marL="67945" marR="62865">
                        <a:lnSpc>
                          <a:spcPts val="1380"/>
                        </a:lnSpc>
                        <a:tabLst>
                          <a:tab pos="521970" algn="l"/>
                          <a:tab pos="972819" algn="l"/>
                          <a:tab pos="2246630" algn="l"/>
                          <a:tab pos="3314065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Альтерглобалізм: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перспективи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2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альтерглобалізму,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значення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Програми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альтерглобалізму.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925">
                <a:tc>
                  <a:txBody>
                    <a:bodyPr/>
                    <a:lstStyle/>
                    <a:p>
                      <a:pPr marL="67945">
                        <a:lnSpc>
                          <a:spcPts val="135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Тема11.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Сценарні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карти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2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Особливості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сучасного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етапу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065" indent="-179705">
                        <a:lnSpc>
                          <a:spcPts val="1410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Сценарії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380">
                <a:tc>
                  <a:txBody>
                    <a:bodyPr/>
                    <a:lstStyle/>
                    <a:p>
                      <a:pPr marL="67945" marR="57785">
                        <a:lnSpc>
                          <a:spcPts val="1380"/>
                        </a:lnSpc>
                        <a:tabLst>
                          <a:tab pos="957580" algn="l"/>
                          <a:tab pos="27736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Конкурентна</a:t>
                      </a:r>
                      <a:r>
                        <a:rPr sz="1200" spc="170" dirty="0">
                          <a:latin typeface="Times New Roman"/>
                          <a:cs typeface="Times New Roman"/>
                        </a:rPr>
                        <a:t> 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065" indent="-179705">
                        <a:lnSpc>
                          <a:spcPts val="1315"/>
                        </a:lnSpc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інтеграції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міжнародний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простір.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86360" marR="387350" indent="179705">
                        <a:lnSpc>
                          <a:spcPts val="1380"/>
                        </a:lnSpc>
                        <a:spcBef>
                          <a:spcPts val="65"/>
                        </a:spcBef>
                        <a:buAutoNum type="arabicPeriod"/>
                        <a:tabLst>
                          <a:tab pos="26606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Метолологічні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засади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геоекономічного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аналізу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прогнозування,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необхідні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подальшого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3593719" y="2635123"/>
            <a:ext cx="388620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7.3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СХЕМА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ПРАКТИЧНІ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ЗАНЯТТЯ</a:t>
            </a:r>
            <a:r>
              <a:rPr sz="1400" b="1" spc="-30" dirty="0">
                <a:latin typeface="Times New Roman"/>
                <a:cs typeface="Times New Roman"/>
              </a:rPr>
              <a:t> </a:t>
            </a:r>
            <a:r>
              <a:rPr sz="1400" b="1" spc="-50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10411" y="3071495"/>
          <a:ext cx="9119870" cy="35579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3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marL="1039494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ct val="100000"/>
                        </a:lnSpc>
                        <a:spcBef>
                          <a:spcPts val="46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практичного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заняття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905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25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Сучасна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методологія</a:t>
                      </a:r>
                      <a:r>
                        <a:rPr sz="1200" spc="-25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939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Ідеологічні</a:t>
                      </a:r>
                      <a:r>
                        <a:rPr sz="1200" spc="2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29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платформи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2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критики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11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Парадокси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доказової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бази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Регулятивні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механізми</a:t>
                      </a:r>
                      <a:r>
                        <a:rPr sz="1200" spc="2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2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60066" y="5549646"/>
            <a:ext cx="5953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7.4</a:t>
            </a:r>
            <a:r>
              <a:rPr sz="1400" b="1" spc="33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СХЕМА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КУРСУ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(ТЕМИ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ДЛЯ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САМОСТІЙНОГО ОПРАЦЮВАННЯ)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0411" y="720852"/>
          <a:ext cx="9119870" cy="2799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3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611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8.</a:t>
                      </a:r>
                      <a:r>
                        <a:rPr sz="1200" spc="2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Інституційне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середовище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глобальних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трансформацій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9.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Міжнародні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стратегії</a:t>
                      </a:r>
                      <a:r>
                        <a:rPr sz="1200" spc="2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21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10.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Альтерглобалізм: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становлення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2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перспективи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1955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Тема11.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Сценарні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карти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глобального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розвитку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65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pPr marL="63500"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12.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Конкурентна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розвитку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України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в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5588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Обговорення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теми.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Виконання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практичних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завдань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08888" y="6123178"/>
          <a:ext cx="9603105" cy="543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585">
                <a:tc>
                  <a:txBody>
                    <a:bodyPr/>
                    <a:lstStyle/>
                    <a:p>
                      <a:pPr marL="775335" marR="454659" indent="-315595">
                        <a:lnSpc>
                          <a:spcPts val="13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для</a:t>
                      </a:r>
                      <a:r>
                        <a:rPr sz="1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10" dirty="0">
                          <a:latin typeface="Times New Roman"/>
                          <a:cs typeface="Times New Roman"/>
                        </a:rPr>
                        <a:t>самостійного опрацювання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1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20" dirty="0">
                          <a:latin typeface="Times New Roman"/>
                          <a:cs typeface="Times New Roman"/>
                        </a:rPr>
                        <a:t>теми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Сучасна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методологія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1.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Сутність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визначення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08888" y="720852"/>
          <a:ext cx="9603105" cy="5408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9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205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7390">
                <a:tc>
                  <a:txBody>
                    <a:bodyPr/>
                    <a:lstStyle/>
                    <a:p>
                      <a:pPr marL="67945">
                        <a:lnSpc>
                          <a:spcPts val="134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 startAt="2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Рівні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ознаки.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 startAt="2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Форми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прояву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 startAt="2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Перешкоди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шляху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 startAt="2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міждисциплінарний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напрям.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755">
                <a:tc>
                  <a:txBody>
                    <a:bodyPr/>
                    <a:lstStyle/>
                    <a:p>
                      <a:pPr marL="67945" marR="92964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Основні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теорії 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Підходи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щодо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дослідження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міжнародних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економічних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трансформацій.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Принципи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взаємодії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національних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із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зовнішнім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глобальним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середовищем.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Закономірності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функціонування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</a:t>
                      </a:r>
                      <a:r>
                        <a:rPr sz="12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прогнозування.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Часові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параметри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горизонти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7390">
                <a:tc>
                  <a:txBody>
                    <a:bodyPr/>
                    <a:lstStyle/>
                    <a:p>
                      <a:pPr marL="67945" marR="31559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Ідеологічні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концепції</a:t>
                      </a:r>
                      <a:r>
                        <a:rPr sz="1200" spc="2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і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платформи</a:t>
                      </a:r>
                      <a:r>
                        <a:rPr sz="1200" spc="25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глобалістики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Об’єктивність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формування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регулювання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світогосподарських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відносин.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регулюючої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системи.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регуляторні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інститути.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Вплив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регулюючої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системи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СОТ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розвиток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світової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015">
                <a:tc>
                  <a:txBody>
                    <a:bodyPr/>
                    <a:lstStyle/>
                    <a:p>
                      <a:pPr marL="67945" marR="28321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4.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Становлення</a:t>
                      </a:r>
                      <a:r>
                        <a:rPr sz="1200" spc="2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 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Циклiчнiсть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як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oб’єктивнa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зaкономiрнiсть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eконoмiчнoго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рoзвиткy.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Обґрунтування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теорії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циклів.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Великі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цикли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кон’юнктури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їх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наслідки.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Структурно-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циклічна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криза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України.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фінансова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виробнича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криза.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660">
                <a:tc>
                  <a:txBody>
                    <a:bodyPr/>
                    <a:lstStyle/>
                    <a:p>
                      <a:pPr marL="67945" marR="709295">
                        <a:lnSpc>
                          <a:spcPts val="1380"/>
                        </a:lnSpc>
                        <a:spcBef>
                          <a:spcPts val="1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Система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критики глобалізації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2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Глобальний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ринок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капіталів</a:t>
                      </a:r>
                      <a:r>
                        <a:rPr sz="12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сегменти.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ринки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робочої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сили.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Глобальна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економіка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„філософія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світового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виробництва”.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Характеристика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основних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постулатів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бізнес-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етики в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3435">
                <a:tc>
                  <a:txBody>
                    <a:bodyPr/>
                    <a:lstStyle/>
                    <a:p>
                      <a:pPr marL="67945" marR="188595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6.</a:t>
                      </a:r>
                      <a:r>
                        <a:rPr sz="1200" spc="2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Парадокси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глобалізації</a:t>
                      </a:r>
                      <a:r>
                        <a:rPr sz="12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та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проблеми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її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доказової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бази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Глобалізація</a:t>
                      </a:r>
                      <a:r>
                        <a:rPr sz="1200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товарних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ринків.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Відмінність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між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національними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 корпоративними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інтересами.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Еволюція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корпоративних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структур.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41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Стратегія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ТНК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і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МНК.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82650">
                <a:tc>
                  <a:txBody>
                    <a:bodyPr/>
                    <a:lstStyle/>
                    <a:p>
                      <a:pPr marL="67945" marR="342900">
                        <a:lnSpc>
                          <a:spcPts val="1380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Тема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7.</a:t>
                      </a:r>
                      <a:r>
                        <a:rPr sz="1200" spc="2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Регулятивні</a:t>
                      </a:r>
                      <a:r>
                        <a:rPr sz="1200" spc="2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механізми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глобальної</a:t>
                      </a:r>
                      <a:r>
                        <a:rPr sz="1200" spc="2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економіки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20345" indent="-152400">
                        <a:lnSpc>
                          <a:spcPts val="131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Передумови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критики</a:t>
                      </a:r>
                      <a:r>
                        <a:rPr sz="1200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економічної</a:t>
                      </a:r>
                      <a:r>
                        <a:rPr sz="12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Негативні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наслідки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глобалізації.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Альтерглобалізм</a:t>
                      </a:r>
                      <a:r>
                        <a:rPr sz="1200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його</a:t>
                      </a:r>
                      <a:r>
                        <a:rPr sz="1200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напрямки.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80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Регіоналізація</a:t>
                      </a:r>
                      <a:r>
                        <a:rPr sz="12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та</a:t>
                      </a:r>
                      <a:r>
                        <a:rPr sz="12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глобалізація.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20345" indent="-152400">
                        <a:lnSpc>
                          <a:spcPts val="1395"/>
                        </a:lnSpc>
                        <a:buAutoNum type="arabicPeriod"/>
                        <a:tabLst>
                          <a:tab pos="220345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Новий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регіоналізм.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3200</Words>
  <Application>Microsoft Office PowerPoint</Application>
  <PresentationFormat>Произвольный</PresentationFormat>
  <Paragraphs>339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Garamond</vt:lpstr>
      <vt:lpstr>Times New Roman</vt:lpstr>
      <vt:lpstr>Wingdings</vt:lpstr>
      <vt:lpstr>Натуральные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Acer_Laptop</cp:lastModifiedBy>
  <cp:revision>1</cp:revision>
  <dcterms:created xsi:type="dcterms:W3CDTF">2023-11-19T19:31:15Z</dcterms:created>
  <dcterms:modified xsi:type="dcterms:W3CDTF">2023-11-19T19:40:31Z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2023-11-19T00:00:00Z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2023-11-19T00:00:00Z</vt:filetime>
  </property>
  <property fmtid="{D5CDD505-2E9C-101B-9397-08002B2CF9AE}" pid="5" name="Producer">
    <vt:lpwstr>Microsoft® Word 2016</vt:lpwstr>
  </property>
</Properties>
</file>