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693400" cy="7562850"/>
  <p:notesSz cx="10693400" cy="756285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1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9727" y="1972267"/>
            <a:ext cx="7333495" cy="2313877"/>
          </a:xfrm>
        </p:spPr>
        <p:txBody>
          <a:bodyPr anchor="b">
            <a:noAutofit/>
          </a:bodyPr>
          <a:lstStyle>
            <a:lvl1pPr algn="ctr">
              <a:defRPr sz="6617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0502" y="4362898"/>
            <a:ext cx="5991947" cy="1197878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320" y="7116651"/>
            <a:ext cx="1410301" cy="446199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66432" y="7116651"/>
            <a:ext cx="6160087" cy="446199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2329" y="7116651"/>
            <a:ext cx="1400081" cy="446199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grpSp>
        <p:nvGrpSpPr>
          <p:cNvPr id="8" name="Group 7"/>
          <p:cNvGrpSpPr/>
          <p:nvPr/>
        </p:nvGrpSpPr>
        <p:grpSpPr>
          <a:xfrm>
            <a:off x="660319" y="820985"/>
            <a:ext cx="9362092" cy="5899498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41302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3007" y="2531456"/>
            <a:ext cx="8421053" cy="39389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180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46710" y="688305"/>
            <a:ext cx="1743583" cy="57821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3008" y="688305"/>
            <a:ext cx="6694514" cy="5782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0619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091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827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991" y="1435113"/>
            <a:ext cx="8431376" cy="3145935"/>
          </a:xfrm>
        </p:spPr>
        <p:txBody>
          <a:bodyPr anchor="b">
            <a:normAutofit/>
          </a:bodyPr>
          <a:lstStyle>
            <a:lvl1pPr algn="r">
              <a:defRPr sz="6617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991" y="4649673"/>
            <a:ext cx="8431376" cy="1260832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985">
                <a:solidFill>
                  <a:schemeClr val="tx2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8085" y="7116651"/>
            <a:ext cx="1422988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66658" y="7116651"/>
            <a:ext cx="6160087" cy="446199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2329" y="7116651"/>
            <a:ext cx="1400081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7149950" y="1858899"/>
            <a:ext cx="2872460" cy="4861583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7149950" y="1858899"/>
            <a:ext cx="2872460" cy="4861583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32118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3007" y="2520951"/>
            <a:ext cx="3901080" cy="3949489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23322" y="2520951"/>
            <a:ext cx="3901080" cy="394948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1998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007" y="756285"/>
            <a:ext cx="8421053" cy="163861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3007" y="2580754"/>
            <a:ext cx="3901080" cy="90859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647" b="0" baseline="0">
                <a:solidFill>
                  <a:schemeClr val="tx2"/>
                </a:solidFill>
              </a:defRPr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3008" y="3644910"/>
            <a:ext cx="3901078" cy="282553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22980" y="2591256"/>
            <a:ext cx="3901080" cy="90859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647" b="0" baseline="0">
                <a:solidFill>
                  <a:schemeClr val="tx2"/>
                </a:solidFill>
              </a:defRPr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22980" y="3644910"/>
            <a:ext cx="3901080" cy="282553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099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8097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789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415"/>
            <a:ext cx="4651629" cy="75624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21" y="756285"/>
            <a:ext cx="3381788" cy="2379667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52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7051" y="756286"/>
            <a:ext cx="4571429" cy="5707151"/>
          </a:xfrm>
        </p:spPr>
        <p:txBody>
          <a:bodyPr/>
          <a:lstStyle>
            <a:lvl1pPr>
              <a:defRPr sz="1654"/>
            </a:lvl1pPr>
            <a:lvl2pPr>
              <a:defRPr sz="1654"/>
            </a:lvl2pPr>
            <a:lvl3pPr>
              <a:defRPr sz="1489"/>
            </a:lvl3pPr>
            <a:lvl4pPr>
              <a:defRPr sz="1489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921" y="3149913"/>
            <a:ext cx="3381788" cy="332052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654"/>
              </a:spcAft>
              <a:buNone/>
              <a:defRPr sz="1764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4921" y="7116651"/>
            <a:ext cx="1056510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4798" y="7116651"/>
            <a:ext cx="2081910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68338" y="7116651"/>
            <a:ext cx="1400081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4651629" y="415"/>
            <a:ext cx="200501" cy="7562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4651629" y="415"/>
            <a:ext cx="200501" cy="7562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96978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415"/>
            <a:ext cx="4651629" cy="75624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21" y="756285"/>
            <a:ext cx="3381788" cy="2379667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52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2130" y="2"/>
            <a:ext cx="5841270" cy="7562849"/>
          </a:xfrm>
        </p:spPr>
        <p:txBody>
          <a:bodyPr anchor="t">
            <a:normAutofit/>
          </a:bodyPr>
          <a:lstStyle>
            <a:lvl1pPr marL="0" indent="0">
              <a:buNone/>
              <a:defRPr sz="1654"/>
            </a:lvl1pPr>
            <a:lvl2pPr marL="378150" indent="0">
              <a:buNone/>
              <a:defRPr sz="1654"/>
            </a:lvl2pPr>
            <a:lvl3pPr marL="756300" indent="0">
              <a:buNone/>
              <a:defRPr sz="1654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921" y="3149498"/>
            <a:ext cx="3381788" cy="3320940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654"/>
              </a:spcAft>
              <a:buNone/>
              <a:defRPr sz="1764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4921" y="7116651"/>
            <a:ext cx="1056510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4798" y="7116651"/>
            <a:ext cx="2081910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68338" y="7116651"/>
            <a:ext cx="1400081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4651629" y="415"/>
            <a:ext cx="200501" cy="7562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4651629" y="415"/>
            <a:ext cx="200501" cy="7562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7386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3007" y="756285"/>
            <a:ext cx="8421053" cy="16386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3007" y="2520950"/>
            <a:ext cx="8421053" cy="3949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716" y="7116651"/>
            <a:ext cx="1056510" cy="4461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3" baseline="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7897" y="7116651"/>
            <a:ext cx="5508812" cy="4461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3"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8380" y="7116651"/>
            <a:ext cx="1400081" cy="4461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3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419329" y="415"/>
            <a:ext cx="200501" cy="7562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419329" y="415"/>
            <a:ext cx="200501" cy="7562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97093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defTabSz="756300" rtl="0" eaLnBrk="1" latinLnBrk="0" hangingPunct="1">
        <a:lnSpc>
          <a:spcPct val="89000"/>
        </a:lnSpc>
        <a:spcBef>
          <a:spcPct val="0"/>
        </a:spcBef>
        <a:buNone/>
        <a:defRPr sz="4852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23528" indent="-423528" algn="l" defTabSz="756300" rtl="0" eaLnBrk="1" latinLnBrk="0" hangingPunct="1">
        <a:lnSpc>
          <a:spcPct val="94000"/>
        </a:lnSpc>
        <a:spcBef>
          <a:spcPts val="1103"/>
        </a:spcBef>
        <a:spcAft>
          <a:spcPts val="221"/>
        </a:spcAft>
        <a:buFont typeface="Franklin Gothic Book" panose="020B0503020102020204" pitchFamily="34" charset="0"/>
        <a:buChar char="■"/>
        <a:defRPr sz="2206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1008400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–"/>
        <a:defRPr sz="2206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512600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■"/>
        <a:defRPr sz="1985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2016801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–"/>
        <a:defRPr sz="1985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521001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■"/>
        <a:defRPr sz="1764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025201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–"/>
        <a:defRPr sz="1764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529401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■"/>
        <a:defRPr sz="1544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4033601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–"/>
        <a:defRPr sz="1544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537801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■"/>
        <a:defRPr sz="1544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ocrates.vsau.org/repository/getfile.php/2940%209.pd" TargetMode="External"/><Relationship Id="rId7" Type="http://schemas.openxmlformats.org/officeDocument/2006/relationships/hyperlink" Target="http://library.nuft.edu.ua/ebook/file/43.27.pdf" TargetMode="External"/><Relationship Id="rId2" Type="http://schemas.openxmlformats.org/officeDocument/2006/relationships/hyperlink" Target="http://eir.zntu.edu.ua/bitstream/123456789/8886/1/K%20L_Synytsia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moodle.znu.edu.ua/pluginfile.php/662057/mod_resource/content/1/%D0%BC%D0%B5%D1%80%D1%87%D0%B5%D0%BD%D0%B4%D0%B0%D0%B9%D0%B7%D0%B8%D0%BD%D0%B3.pdf" TargetMode="External"/><Relationship Id="rId5" Type="http://schemas.openxmlformats.org/officeDocument/2006/relationships/hyperlink" Target="http://restauranthotel.knukim.edu.ua/article/view/188213/188256" TargetMode="External"/><Relationship Id="rId4" Type="http://schemas.openxmlformats.org/officeDocument/2006/relationships/hyperlink" Target="http://nkkep.com/wp-content/uploads/2022/03/KL-Estety-chne-oformlennya-goteliv-GRS.pdf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krbiz.net/" TargetMode="External"/><Relationship Id="rId13" Type="http://schemas.openxmlformats.org/officeDocument/2006/relationships/hyperlink" Target="http://icps.com.ua/" TargetMode="External"/><Relationship Id="rId3" Type="http://schemas.openxmlformats.org/officeDocument/2006/relationships/hyperlink" Target="https://zakon.rada.gov.ua/laws/main/index" TargetMode="External"/><Relationship Id="rId7" Type="http://schemas.openxmlformats.org/officeDocument/2006/relationships/hyperlink" Target="http://www.tourism.gov.ua/" TargetMode="External"/><Relationship Id="rId12" Type="http://schemas.openxmlformats.org/officeDocument/2006/relationships/hyperlink" Target="http://www.mavica.ra/" TargetMode="External"/><Relationship Id="rId17" Type="http://schemas.openxmlformats.org/officeDocument/2006/relationships/hyperlink" Target="http://altu.com.ua/Altu/About/" TargetMode="External"/><Relationship Id="rId2" Type="http://schemas.openxmlformats.org/officeDocument/2006/relationships/hyperlink" Target="http://www.agrosvit.info/?op=1&amp;z=3575&amp;i=8" TargetMode="External"/><Relationship Id="rId16" Type="http://schemas.openxmlformats.org/officeDocument/2006/relationships/hyperlink" Target="http://www.tau.org.ua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prohotelia.com.ua/" TargetMode="External"/><Relationship Id="rId11" Type="http://schemas.openxmlformats.org/officeDocument/2006/relationships/hyperlink" Target="http://www.icps.kiev.ua/" TargetMode="External"/><Relationship Id="rId5" Type="http://schemas.openxmlformats.org/officeDocument/2006/relationships/hyperlink" Target="http://www.ukrstat.gov.ua/" TargetMode="External"/><Relationship Id="rId15" Type="http://schemas.openxmlformats.org/officeDocument/2006/relationships/hyperlink" Target="http://www2.unwto.org/" TargetMode="External"/><Relationship Id="rId10" Type="http://schemas.openxmlformats.org/officeDocument/2006/relationships/hyperlink" Target="http://www.ebrd.com/" TargetMode="External"/><Relationship Id="rId4" Type="http://schemas.openxmlformats.org/officeDocument/2006/relationships/hyperlink" Target="http://www.dffd.gov.ua/" TargetMode="External"/><Relationship Id="rId9" Type="http://schemas.openxmlformats.org/officeDocument/2006/relationships/hyperlink" Target="http://www.nbuv.gov.ua/" TargetMode="External"/><Relationship Id="rId14" Type="http://schemas.openxmlformats.org/officeDocument/2006/relationships/hyperlink" Target="http://www.wttc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45994" y="685545"/>
            <a:ext cx="5199380" cy="108458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algn="ctr">
              <a:lnSpc>
                <a:spcPts val="1380"/>
              </a:lnSpc>
              <a:spcBef>
                <a:spcPts val="195"/>
              </a:spcBef>
            </a:pPr>
            <a:r>
              <a:rPr sz="1200" b="1" spc="-5" dirty="0">
                <a:latin typeface="Times New Roman"/>
                <a:cs typeface="Times New Roman"/>
              </a:rPr>
              <a:t>МЕЛІТОПОЛЬСЬКИЙ </a:t>
            </a:r>
            <a:r>
              <a:rPr sz="1200" b="1" dirty="0">
                <a:latin typeface="Times New Roman"/>
                <a:cs typeface="Times New Roman"/>
              </a:rPr>
              <a:t>ДЕРЖАВНИЙ </a:t>
            </a:r>
            <a:r>
              <a:rPr sz="1200" b="1" spc="-5" dirty="0">
                <a:latin typeface="Times New Roman"/>
                <a:cs typeface="Times New Roman"/>
              </a:rPr>
              <a:t>ПЕДАГОГІЧНИЙ УНІВЕРСИТЕТ </a:t>
            </a:r>
            <a:r>
              <a:rPr sz="1200" b="1" spc="-28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ІМЕНІ </a:t>
            </a:r>
            <a:r>
              <a:rPr sz="1200" b="1" dirty="0">
                <a:latin typeface="Times New Roman"/>
                <a:cs typeface="Times New Roman"/>
              </a:rPr>
              <a:t>БОГДАНА </a:t>
            </a:r>
            <a:r>
              <a:rPr sz="1200" b="1" spc="-5" dirty="0">
                <a:latin typeface="Times New Roman"/>
                <a:cs typeface="Times New Roman"/>
              </a:rPr>
              <a:t>ХМЕЛЬНИЦЬКОГО</a:t>
            </a:r>
            <a:endParaRPr sz="1200">
              <a:latin typeface="Times New Roman"/>
              <a:cs typeface="Times New Roman"/>
            </a:endParaRPr>
          </a:p>
          <a:p>
            <a:pPr marL="85725" marR="76200" indent="-635" algn="ctr">
              <a:lnSpc>
                <a:spcPts val="2760"/>
              </a:lnSpc>
              <a:spcBef>
                <a:spcPts val="75"/>
              </a:spcBef>
            </a:pPr>
            <a:r>
              <a:rPr sz="1200" b="1" spc="-5" dirty="0">
                <a:latin typeface="Times New Roman"/>
                <a:cs typeface="Times New Roman"/>
              </a:rPr>
              <a:t>ФАКУЛЬТЕТ ІНФОРМАТИКИ, </a:t>
            </a:r>
            <a:r>
              <a:rPr sz="1200" b="1" dirty="0">
                <a:latin typeface="Times New Roman"/>
                <a:cs typeface="Times New Roman"/>
              </a:rPr>
              <a:t>МАТЕМАТИКИ ТА </a:t>
            </a:r>
            <a:r>
              <a:rPr sz="1200" b="1" spc="-5" dirty="0">
                <a:latin typeface="Times New Roman"/>
                <a:cs typeface="Times New Roman"/>
              </a:rPr>
              <a:t>ЕКОНОМІКИ 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КАФЕДРА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ЕКОНОМІКИ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ГОТЕЛЬНО-РЕСТОРАННОГО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БІЗНЕСУ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9327" y="1937258"/>
          <a:ext cx="9221469" cy="4475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4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6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1108">
                <a:tc>
                  <a:txBody>
                    <a:bodyPr/>
                    <a:lstStyle/>
                    <a:p>
                      <a:pPr marL="1270" algn="ctr">
                        <a:lnSpc>
                          <a:spcPts val="14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Назва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освітнього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компонента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ts val="1400"/>
                        </a:lnSpc>
                      </a:pP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Нормативний/вибірковий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4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Мерчандайзинг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у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сфері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гостинності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4460">
                        <a:lnSpc>
                          <a:spcPts val="14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вибіркова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463">
                <a:tc>
                  <a:txBody>
                    <a:bodyPr/>
                    <a:lstStyle/>
                    <a:p>
                      <a:pPr marL="132080" marR="125095" indent="701040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Ступінь освіти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Бакалавр/магістр/доктор філософії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21995">
                        <a:lnSpc>
                          <a:spcPts val="134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Освітня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програма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Бакалавр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Готельно-ресторанне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господарство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туристичний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728">
                <a:tc>
                  <a:txBody>
                    <a:bodyPr/>
                    <a:lstStyle/>
                    <a:p>
                      <a:pPr marL="989330" marR="102870" indent="-878205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Рік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викладання/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Семестр/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Курс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(рік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навчання)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2024-2025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парний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903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Науково-педагогічний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працівник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846">
                <a:tc>
                  <a:txBody>
                    <a:bodyPr/>
                    <a:lstStyle/>
                    <a:p>
                      <a:pPr marL="77470" marR="362585">
                        <a:lnSpc>
                          <a:spcPts val="1380"/>
                        </a:lnSpc>
                        <a:spcBef>
                          <a:spcPts val="5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Профайл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науково-педагогічного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працівника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7696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Контактний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тел.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1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E-mail: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109">
                <a:tc>
                  <a:txBody>
                    <a:bodyPr/>
                    <a:lstStyle/>
                    <a:p>
                      <a:pPr marL="358140" marR="350520" indent="153670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Сторінка курсу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ЦОДТ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МДПУ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ім.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Б.Хмельницького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9549">
                <a:tc>
                  <a:txBody>
                    <a:bodyPr/>
                    <a:lstStyle/>
                    <a:p>
                      <a:pPr marL="8947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Консультації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Онлайн-консультації:</a:t>
                      </a:r>
                      <a:r>
                        <a:rPr sz="12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через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систему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ЦОДТ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МДПУ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ім.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Богдана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Хмельницького.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9327" y="359664"/>
          <a:ext cx="9258300" cy="4638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8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1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7088">
                <a:tc>
                  <a:txBody>
                    <a:bodyPr/>
                    <a:lstStyle/>
                    <a:p>
                      <a:pPr marL="124460">
                        <a:lnSpc>
                          <a:spcPts val="1265"/>
                        </a:lnSpc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Практичні</a:t>
                      </a:r>
                      <a:r>
                        <a:rPr sz="11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1940" algn="just">
                        <a:lnSpc>
                          <a:spcPts val="124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«5»</a:t>
                      </a:r>
                      <a:r>
                        <a:rPr sz="11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повному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обсязі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матеріалом,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самостійно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аргументовано його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час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4769" algn="just">
                        <a:lnSpc>
                          <a:spcPct val="110100"/>
                        </a:lnSpc>
                        <a:spcBef>
                          <a:spcPts val="1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усних виступів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письмових відповідей,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глибоко та всебічно розкриває зміст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теоретичних питань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завдань,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використовуючи при цьому нормативну,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обов’язкову та додаткову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літературу. Правильно вирішив усі розрахункові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 тестові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завдання. Здатен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виділяти суттєві ознаки вивченого за допомогою операцій синтезу, аналізу, виявляти причинно-наслідкові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зв’язки,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формувати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висновки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і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оперувати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фактами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відомостями.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5405" indent="207010" algn="just">
                        <a:lnSpc>
                          <a:spcPct val="110200"/>
                        </a:lnSpc>
                        <a:spcBef>
                          <a:spcPts val="10"/>
                        </a:spcBef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«4»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здобувач достатньо повно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володіє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навчальним матеріалом, обґрунтовано його викладає під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час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усних виступів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письмових відповідей,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основному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розкриває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зміст теоретичних питань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практичних завдань, використовуючи при цьому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нормативну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обов’язкову літературу.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Але при викладанні деяких питань не вистачає достатньої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глибини та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аргументації,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допускаються при цьому окремі несуттєві неточності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незначні помилки. Правильно вирішив більшість розрахункових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тестових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завдань.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здатен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виділяти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ознаки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вивченого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допомогою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операцій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синтезу,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аналізу,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виявляти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причинно-наслідкові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зв’язки,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у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яких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можуть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бути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несуттєві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помилки,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формувати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висновки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і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вільно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оперувати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фактами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відомостями.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5405" indent="207010" algn="just">
                        <a:lnSpc>
                          <a:spcPct val="11000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«3»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здобувач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цілому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володіє навчальним матеріалом, викладає його основний зміст під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час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усних виступів та письмових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розрахунків,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але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без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глибокого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всебічного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аналізу,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обґрунтування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аргументації,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допускаючи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цьому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суттєві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неточності</a:t>
                      </a:r>
                      <a:r>
                        <a:rPr sz="11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помилки.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1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1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половину</a:t>
                      </a:r>
                      <a:r>
                        <a:rPr sz="11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розрахункових</a:t>
                      </a:r>
                      <a:r>
                        <a:rPr sz="11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тестових</a:t>
                      </a:r>
                      <a:r>
                        <a:rPr sz="11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завдань.</a:t>
                      </a:r>
                      <a:r>
                        <a:rPr sz="11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1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ускладнення</a:t>
                      </a:r>
                      <a:r>
                        <a:rPr sz="11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1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виділення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algn="just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суттєвих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ознак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вивченого;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час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виявлення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причинно-наслідкових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зв’язків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формулювання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висновків.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4135" indent="207010" algn="just">
                        <a:lnSpc>
                          <a:spcPct val="11000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«2»</a:t>
                      </a:r>
                      <a:r>
                        <a:rPr sz="11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повному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обсязі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матеріалом.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Фрагментарно,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поверхово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(без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аргументації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обґрунтування) викладає його під час усних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виступів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письмових розрахунків, недостатньо розкриває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зміст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теоретичних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питань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завдань,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допускаючи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цьому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неточності.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розрахункові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тестові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1594" algn="just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завдання. Безсистемно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відділяє випадкові ознаки вивченого; не вміє зробити найпростіші операції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аналізу і синтезу; робити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узагальнення, висновки.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5235">
                <a:tc>
                  <a:txBody>
                    <a:bodyPr/>
                    <a:lstStyle/>
                    <a:p>
                      <a:pPr algn="ctr">
                        <a:lnSpc>
                          <a:spcPts val="1265"/>
                        </a:lnSpc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Умови</a:t>
                      </a:r>
                      <a:r>
                        <a:rPr sz="11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допуску</a:t>
                      </a:r>
                      <a:r>
                        <a:rPr sz="11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до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10515" marR="302260" algn="ctr">
                        <a:lnSpc>
                          <a:spcPts val="1460"/>
                        </a:lnSpc>
                        <a:spcBef>
                          <a:spcPts val="65"/>
                        </a:spcBef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су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ко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го  контролю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Здобувач,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який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навчається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стабільно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«відмінні»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саме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такі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періодичні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контролі,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накопичує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вивчення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курсу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90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більше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балів,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право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складати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екзамен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 освітнього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компоненту.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4135">
                        <a:lnSpc>
                          <a:spcPct val="110000"/>
                        </a:lnSpc>
                        <a:spcBef>
                          <a:spcPts val="1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зобов’язаний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відпрацювати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всі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пропущені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семінарські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протягом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двох</a:t>
                      </a:r>
                      <a:r>
                        <a:rPr sz="11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тижнів.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Невідпрацьовані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заняття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(невиконання 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плану)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підставою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недопущення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здобувача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підсумкового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контролю.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15866" y="334771"/>
            <a:ext cx="26625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9.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РЕКОМЕНДОВАНА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ЛІТЕРАТУРА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510032"/>
            <a:ext cx="9281795" cy="6165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>
              <a:lnSpc>
                <a:spcPts val="1400"/>
              </a:lnSpc>
              <a:spcBef>
                <a:spcPts val="100"/>
              </a:spcBef>
            </a:pPr>
            <a:r>
              <a:rPr sz="1200" b="1" spc="-30" dirty="0">
                <a:latin typeface="Times New Roman"/>
                <a:cs typeface="Times New Roman"/>
              </a:rPr>
              <a:t>Основна</a:t>
            </a:r>
            <a:endParaRPr sz="1200">
              <a:latin typeface="Times New Roman"/>
              <a:cs typeface="Times New Roman"/>
            </a:endParaRPr>
          </a:p>
          <a:p>
            <a:pPr marL="12700" marR="9525" indent="359410" algn="just">
              <a:lnSpc>
                <a:spcPts val="1380"/>
              </a:lnSpc>
              <a:spcBef>
                <a:spcPts val="55"/>
              </a:spcBef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Бізнес-стратегії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готельно-ресторанному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господарстві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опорний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конспект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лекцій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уклад.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Ю.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Синиця.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Запоріжжя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НУ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«Запорізька </a:t>
            </a:r>
            <a:r>
              <a:rPr sz="1200" spc="-2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політехніка»,</a:t>
            </a:r>
            <a:r>
              <a:rPr sz="1200" dirty="0">
                <a:latin typeface="Times New Roman"/>
                <a:cs typeface="Times New Roman"/>
              </a:rPr>
              <a:t> 2021. 52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 </a:t>
            </a:r>
            <a:r>
              <a:rPr sz="1200" spc="-5" dirty="0">
                <a:latin typeface="Times New Roman"/>
                <a:cs typeface="Times New Roman"/>
              </a:rPr>
              <a:t>URL:</a:t>
            </a:r>
            <a:r>
              <a:rPr sz="1200" spc="1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http://eir.zntu.edu.ua/bitstream/123456789/8886/1/K</a:t>
            </a:r>
            <a:r>
              <a:rPr sz="12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L_Synytsia.pdf</a:t>
            </a:r>
            <a:endParaRPr sz="1200">
              <a:latin typeface="Times New Roman"/>
              <a:cs typeface="Times New Roman"/>
            </a:endParaRPr>
          </a:p>
          <a:p>
            <a:pPr marL="12700" marR="10795" indent="359410" algn="just">
              <a:lnSpc>
                <a:spcPts val="1380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Д’яконова А., </a:t>
            </a:r>
            <a:r>
              <a:rPr sz="1200" dirty="0">
                <a:latin typeface="Times New Roman"/>
                <a:cs typeface="Times New Roman"/>
              </a:rPr>
              <a:t>Трішин </a:t>
            </a:r>
            <a:r>
              <a:rPr sz="1200" spc="-5" dirty="0">
                <a:latin typeface="Times New Roman"/>
                <a:cs typeface="Times New Roman"/>
              </a:rPr>
              <a:t>Ф., Тітомир Л., </a:t>
            </a:r>
            <a:r>
              <a:rPr sz="1200" dirty="0">
                <a:latin typeface="Times New Roman"/>
                <a:cs typeface="Times New Roman"/>
              </a:rPr>
              <a:t>Коротич </a:t>
            </a:r>
            <a:r>
              <a:rPr sz="1200" spc="-5" dirty="0">
                <a:latin typeface="Times New Roman"/>
                <a:cs typeface="Times New Roman"/>
              </a:rPr>
              <a:t>О. Інноваційні напрямки </a:t>
            </a:r>
            <a:r>
              <a:rPr sz="1200" dirty="0">
                <a:latin typeface="Times New Roman"/>
                <a:cs typeface="Times New Roman"/>
              </a:rPr>
              <a:t>розвитку </a:t>
            </a:r>
            <a:r>
              <a:rPr sz="1200" spc="-5" dirty="0">
                <a:latin typeface="Times New Roman"/>
                <a:cs typeface="Times New Roman"/>
              </a:rPr>
              <a:t>закладів готельного господарства. Food Industry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Economics 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Економіка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харчової </a:t>
            </a:r>
            <a:r>
              <a:rPr sz="1200" spc="-5" dirty="0">
                <a:latin typeface="Times New Roman"/>
                <a:cs typeface="Times New Roman"/>
              </a:rPr>
              <a:t>промисловості.</a:t>
            </a:r>
            <a:r>
              <a:rPr sz="1200" dirty="0">
                <a:latin typeface="Times New Roman"/>
                <a:cs typeface="Times New Roman"/>
              </a:rPr>
              <a:t> 2021. </a:t>
            </a:r>
            <a:r>
              <a:rPr sz="1200" spc="-5" dirty="0">
                <a:latin typeface="Times New Roman"/>
                <a:cs typeface="Times New Roman"/>
              </a:rPr>
              <a:t>Вип.</a:t>
            </a:r>
            <a:r>
              <a:rPr sz="1200" dirty="0">
                <a:latin typeface="Times New Roman"/>
                <a:cs typeface="Times New Roman"/>
              </a:rPr>
              <a:t> 13 </a:t>
            </a:r>
            <a:r>
              <a:rPr sz="1200" spc="-5" dirty="0">
                <a:latin typeface="Times New Roman"/>
                <a:cs typeface="Times New Roman"/>
              </a:rPr>
              <a:t>(1).</a:t>
            </a:r>
            <a:endParaRPr sz="1200">
              <a:latin typeface="Times New Roman"/>
              <a:cs typeface="Times New Roman"/>
            </a:endParaRPr>
          </a:p>
          <a:p>
            <a:pPr marL="12700" marR="7620" indent="359410" algn="just">
              <a:lnSpc>
                <a:spcPts val="1380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Джеджула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М.,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Волонтир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Л.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Діджиталізація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як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основний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фактор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розвитку</a:t>
            </a:r>
            <a:r>
              <a:rPr sz="1200" spc="-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індустрії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гостинності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країнах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Євросоюзу.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Економіка,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фінанси,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менеджмент: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актуальні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питання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науки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практики.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2021.</a:t>
            </a:r>
            <a:r>
              <a:rPr sz="1200" dirty="0">
                <a:latin typeface="Times New Roman"/>
                <a:cs typeface="Times New Roman"/>
              </a:rPr>
              <a:t> 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194-210.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DOI:</a:t>
            </a:r>
            <a:r>
              <a:rPr sz="1200" spc="-5" dirty="0">
                <a:latin typeface="Times New Roman"/>
                <a:cs typeface="Times New Roman"/>
              </a:rPr>
              <a:t> 10.37128/2411-4413-2021-3-13.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URL: </a:t>
            </a:r>
            <a:r>
              <a:rPr sz="12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http://socrates.vsau.org/repository/getfile.php/2940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 9.pd</a:t>
            </a:r>
            <a:endParaRPr sz="1200">
              <a:latin typeface="Times New Roman"/>
              <a:cs typeface="Times New Roman"/>
            </a:endParaRPr>
          </a:p>
          <a:p>
            <a:pPr marL="643890" indent="-271780" algn="just">
              <a:lnSpc>
                <a:spcPts val="1315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Естетичне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оформлення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готелів.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Конспект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лекцій.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Спеціальність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241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Готельно-ресторанна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справа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Уклад.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Митник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І.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НМЦ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«Укоопосвіта»,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62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4"/>
              </a:rPr>
              <a:t>http://nkkep.com/wp-content/uploads/2022/03/KL-Estety-chne-oformlennya-goteliv-GRS.pdf</a:t>
            </a:r>
            <a:endParaRPr sz="1200">
              <a:latin typeface="Times New Roman"/>
              <a:cs typeface="Times New Roman"/>
            </a:endParaRPr>
          </a:p>
          <a:p>
            <a:pPr marL="12700" marR="12700" indent="359410" algn="just">
              <a:lnSpc>
                <a:spcPts val="1380"/>
              </a:lnSpc>
              <a:spcBef>
                <a:spcPts val="65"/>
              </a:spcBef>
              <a:buAutoNum type="arabicPeriod" startAt="5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Зінченко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Особливості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бізнес-планування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сфері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обслуговування.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Ресторанний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готельний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консалтинг.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Інновації.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Вип.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(2). </a:t>
            </a:r>
            <a:r>
              <a:rPr sz="1200" dirty="0">
                <a:latin typeface="Times New Roman"/>
                <a:cs typeface="Times New Roman"/>
              </a:rPr>
              <a:t> С.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284–291.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https://doi.org/10.31866/2616-7468.2.2.2019.188213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URL: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5"/>
              </a:rPr>
              <a:t>http://restauranthotel.knukim.edu.ua/article/view/188213/188256</a:t>
            </a:r>
            <a:endParaRPr sz="1200">
              <a:latin typeface="Times New Roman"/>
              <a:cs typeface="Times New Roman"/>
            </a:endParaRPr>
          </a:p>
          <a:p>
            <a:pPr marL="643890" indent="-271780" algn="just">
              <a:lnSpc>
                <a:spcPts val="1315"/>
              </a:lnSpc>
              <a:buAutoNum type="arabicPeriod" startAt="5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Мазаракі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А.А.,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Ільченко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Н.Б.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Мерчандайзинг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студ.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вищ.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закл.</a:t>
            </a:r>
            <a:r>
              <a:rPr sz="1200" dirty="0">
                <a:latin typeface="Times New Roman"/>
                <a:cs typeface="Times New Roman"/>
              </a:rPr>
              <a:t> К.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Київ.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нац.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торг.-екон.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ун-т,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2015.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292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5080" indent="359410" algn="just">
              <a:lnSpc>
                <a:spcPts val="1380"/>
              </a:lnSpc>
              <a:spcBef>
                <a:spcPts val="65"/>
              </a:spcBef>
              <a:buAutoNum type="arabicPeriod" startAt="5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Опорний конспект лекцій «Мерчандайзинг» [Електронний ресурс] </a:t>
            </a:r>
            <a:r>
              <a:rPr sz="1200" dirty="0">
                <a:latin typeface="Times New Roman"/>
                <a:cs typeface="Times New Roman"/>
              </a:rPr>
              <a:t>/ </a:t>
            </a:r>
            <a:r>
              <a:rPr sz="1200" spc="-5" dirty="0">
                <a:latin typeface="Times New Roman"/>
                <a:cs typeface="Times New Roman"/>
              </a:rPr>
              <a:t>Укладачі </a:t>
            </a:r>
            <a:r>
              <a:rPr sz="1200" dirty="0">
                <a:latin typeface="Times New Roman"/>
                <a:cs typeface="Times New Roman"/>
              </a:rPr>
              <a:t>: </a:t>
            </a:r>
            <a:r>
              <a:rPr sz="1200" spc="-5" dirty="0">
                <a:latin typeface="Times New Roman"/>
                <a:cs typeface="Times New Roman"/>
              </a:rPr>
              <a:t>М. </a:t>
            </a:r>
            <a:r>
              <a:rPr sz="1200" dirty="0">
                <a:latin typeface="Times New Roman"/>
                <a:cs typeface="Times New Roman"/>
              </a:rPr>
              <a:t>С. </a:t>
            </a:r>
            <a:r>
              <a:rPr sz="1200" spc="-5" dirty="0">
                <a:latin typeface="Times New Roman"/>
                <a:cs typeface="Times New Roman"/>
              </a:rPr>
              <a:t>Одарченко, Є. Б. Соколова, Л. </a:t>
            </a:r>
            <a:r>
              <a:rPr sz="1200" spc="-15" dirty="0">
                <a:latin typeface="Times New Roman"/>
                <a:cs typeface="Times New Roman"/>
              </a:rPr>
              <a:t>І. </a:t>
            </a:r>
            <a:r>
              <a:rPr sz="1200" spc="-5" dirty="0">
                <a:latin typeface="Times New Roman"/>
                <a:cs typeface="Times New Roman"/>
              </a:rPr>
              <a:t>Тренбач.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Електрон.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дані.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Х.</a:t>
            </a:r>
            <a:r>
              <a:rPr sz="1200" dirty="0">
                <a:latin typeface="Times New Roman"/>
                <a:cs typeface="Times New Roman"/>
              </a:rPr>
              <a:t> 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ХДУХТ,</a:t>
            </a:r>
            <a:r>
              <a:rPr sz="1200" dirty="0">
                <a:latin typeface="Times New Roman"/>
                <a:cs typeface="Times New Roman"/>
              </a:rPr>
              <a:t> 2019.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електрон.</a:t>
            </a:r>
            <a:r>
              <a:rPr sz="1200" dirty="0">
                <a:latin typeface="Times New Roman"/>
                <a:cs typeface="Times New Roman"/>
              </a:rPr>
              <a:t> опт.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диск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(СD-ROM);</a:t>
            </a:r>
            <a:r>
              <a:rPr sz="1200" dirty="0">
                <a:latin typeface="Times New Roman"/>
                <a:cs typeface="Times New Roman"/>
              </a:rPr>
              <a:t> 12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см.</a:t>
            </a:r>
            <a:r>
              <a:rPr sz="1200" dirty="0">
                <a:latin typeface="Times New Roman"/>
                <a:cs typeface="Times New Roman"/>
              </a:rPr>
              <a:t> 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Назва</a:t>
            </a:r>
            <a:r>
              <a:rPr sz="1200" dirty="0">
                <a:latin typeface="Times New Roman"/>
                <a:cs typeface="Times New Roman"/>
              </a:rPr>
              <a:t> з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тит.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екрана.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6"/>
              </a:rPr>
              <a:t>https://moodle.znu.edu.ua/pluginfile.php/662057/mod_resource/content/1/%D0%BC%D0%B5%D1%80%D1%87%D0%B5%D0%BD%D0%B4%D0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  <a:hlinkClick r:id="rId6"/>
              </a:rPr>
              <a:t>%B0%D0%B9%D0%B7%D0%B8%D0%BD%D0%B3.pdf</a:t>
            </a:r>
            <a:endParaRPr sz="1200">
              <a:latin typeface="Times New Roman"/>
              <a:cs typeface="Times New Roman"/>
            </a:endParaRPr>
          </a:p>
          <a:p>
            <a:pPr marL="12700" marR="6985" indent="359410" algn="just">
              <a:lnSpc>
                <a:spcPct val="95900"/>
              </a:lnSpc>
              <a:spcBef>
                <a:spcPts val="30"/>
              </a:spcBef>
              <a:buAutoNum type="arabicPeriod" startAt="8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Опорний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конспект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лекцій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із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дисципліни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«Мерчандайзинг»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освітньопрофесійною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програмою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підготовки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бакалаврів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галузі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знань </a:t>
            </a:r>
            <a:r>
              <a:rPr sz="1200" dirty="0">
                <a:latin typeface="Times New Roman"/>
                <a:cs typeface="Times New Roman"/>
              </a:rPr>
              <a:t> 07 </a:t>
            </a:r>
            <a:r>
              <a:rPr sz="1200" spc="-5" dirty="0">
                <a:latin typeface="Times New Roman"/>
                <a:cs typeface="Times New Roman"/>
              </a:rPr>
              <a:t>«Управління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адміністрування» спеціальності </a:t>
            </a:r>
            <a:r>
              <a:rPr sz="1200" dirty="0">
                <a:latin typeface="Times New Roman"/>
                <a:cs typeface="Times New Roman"/>
              </a:rPr>
              <a:t>075 </a:t>
            </a:r>
            <a:r>
              <a:rPr sz="1200" spc="-5" dirty="0">
                <a:latin typeface="Times New Roman"/>
                <a:cs typeface="Times New Roman"/>
              </a:rPr>
              <a:t>«Маркетинг» </a:t>
            </a:r>
            <a:r>
              <a:rPr sz="1200" dirty="0">
                <a:latin typeface="Times New Roman"/>
                <a:cs typeface="Times New Roman"/>
              </a:rPr>
              <a:t>/ </a:t>
            </a:r>
            <a:r>
              <a:rPr sz="1200" spc="-5" dirty="0">
                <a:latin typeface="Times New Roman"/>
                <a:cs typeface="Times New Roman"/>
              </a:rPr>
              <a:t>О. П. Бурліцька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Тернопіль: ТНТУ </a:t>
            </a:r>
            <a:r>
              <a:rPr sz="1200" dirty="0">
                <a:latin typeface="Times New Roman"/>
                <a:cs typeface="Times New Roman"/>
              </a:rPr>
              <a:t>ім. </a:t>
            </a:r>
            <a:r>
              <a:rPr sz="1200" spc="-15" dirty="0">
                <a:latin typeface="Times New Roman"/>
                <a:cs typeface="Times New Roman"/>
              </a:rPr>
              <a:t>І. </a:t>
            </a:r>
            <a:r>
              <a:rPr sz="1200" spc="-5" dirty="0">
                <a:latin typeface="Times New Roman"/>
                <a:cs typeface="Times New Roman"/>
              </a:rPr>
              <a:t>Пулюя </a:t>
            </a:r>
            <a:r>
              <a:rPr sz="1200" dirty="0">
                <a:latin typeface="Times New Roman"/>
                <a:cs typeface="Times New Roman"/>
              </a:rPr>
              <a:t>, 2019 р. – 89 </a:t>
            </a:r>
            <a:r>
              <a:rPr sz="1200" spc="-5" dirty="0">
                <a:latin typeface="Times New Roman"/>
                <a:cs typeface="Times New Roman"/>
              </a:rPr>
              <a:t>с.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https://elartu.tntu.edu.ua/bitstream/lib/29439/1/%D0%BA%D0%BE%D0%BD%D1%81%D0%BF%D0%B5%D0%BA%D1%82%20%D0%BC%D0</a:t>
            </a:r>
            <a:endParaRPr sz="1200">
              <a:latin typeface="Times New Roman"/>
              <a:cs typeface="Times New Roman"/>
            </a:endParaRPr>
          </a:p>
          <a:p>
            <a:pPr marL="12700" marR="85090">
              <a:lnSpc>
                <a:spcPts val="1380"/>
              </a:lnSpc>
              <a:spcBef>
                <a:spcPts val="35"/>
              </a:spcBef>
            </a:pPr>
            <a:r>
              <a:rPr sz="1200" spc="-5" dirty="0">
                <a:latin typeface="Times New Roman"/>
                <a:cs typeface="Times New Roman"/>
              </a:rPr>
              <a:t>%B5%D1%80%D1%87%D0%B0%D0%BD%D0%B4%D0%B0%D0%B9%D0%B7%D0%B8%D0%BD%D0%B3%202019%20%D0%BD%D0%B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E%D0%B2%D0%B8%D0%B9.pdf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325"/>
              </a:lnSpc>
            </a:pPr>
            <a:r>
              <a:rPr sz="1200" b="1" spc="-5" dirty="0">
                <a:latin typeface="Times New Roman"/>
                <a:cs typeface="Times New Roman"/>
              </a:rPr>
              <a:t>Допоміжна</a:t>
            </a:r>
            <a:endParaRPr sz="1200">
              <a:latin typeface="Times New Roman"/>
              <a:cs typeface="Times New Roman"/>
            </a:endParaRPr>
          </a:p>
          <a:p>
            <a:pPr marL="553720" indent="-182245">
              <a:lnSpc>
                <a:spcPts val="1370"/>
              </a:lnSpc>
              <a:buAutoNum type="arabicPeriod"/>
              <a:tabLst>
                <a:tab pos="554355" algn="l"/>
              </a:tabLst>
            </a:pPr>
            <a:r>
              <a:rPr sz="1200" spc="-5" dirty="0">
                <a:latin typeface="Times New Roman"/>
                <a:cs typeface="Times New Roman"/>
              </a:rPr>
              <a:t>Гаркавенко</a:t>
            </a:r>
            <a:r>
              <a:rPr sz="1200" dirty="0">
                <a:latin typeface="Times New Roman"/>
                <a:cs typeface="Times New Roman"/>
              </a:rPr>
              <a:t> С. С. </a:t>
            </a:r>
            <a:r>
              <a:rPr sz="1200" spc="-5" dirty="0">
                <a:latin typeface="Times New Roman"/>
                <a:cs typeface="Times New Roman"/>
              </a:rPr>
              <a:t>Маркетинг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підручник.</a:t>
            </a:r>
            <a:r>
              <a:rPr sz="1200" dirty="0">
                <a:latin typeface="Times New Roman"/>
                <a:cs typeface="Times New Roman"/>
              </a:rPr>
              <a:t> 7-ме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вид.</a:t>
            </a:r>
            <a:r>
              <a:rPr sz="1200" dirty="0">
                <a:latin typeface="Times New Roman"/>
                <a:cs typeface="Times New Roman"/>
              </a:rPr>
              <a:t> К. : </a:t>
            </a:r>
            <a:r>
              <a:rPr sz="1200" spc="-5" dirty="0">
                <a:latin typeface="Times New Roman"/>
                <a:cs typeface="Times New Roman"/>
              </a:rPr>
              <a:t>Лібра,</a:t>
            </a:r>
            <a:r>
              <a:rPr sz="1200" dirty="0">
                <a:latin typeface="Times New Roman"/>
                <a:cs typeface="Times New Roman"/>
              </a:rPr>
              <a:t> 2010.</a:t>
            </a:r>
            <a:r>
              <a:rPr sz="1200" spc="3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720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553720" indent="-182245">
              <a:lnSpc>
                <a:spcPts val="1380"/>
              </a:lnSpc>
              <a:buAutoNum type="arabicPeriod"/>
              <a:tabLst>
                <a:tab pos="554355" algn="l"/>
              </a:tabLst>
            </a:pPr>
            <a:r>
              <a:rPr sz="1200" spc="-5" dirty="0">
                <a:latin typeface="Times New Roman"/>
                <a:cs typeface="Times New Roman"/>
              </a:rPr>
              <a:t>Іщенко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І.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Т.,</a:t>
            </a:r>
            <a:r>
              <a:rPr sz="1200" spc="3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Лазоренко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Мерчандайзинг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ресторанному господарстві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URL:</a:t>
            </a:r>
            <a:r>
              <a:rPr sz="1200" spc="-5" dirty="0">
                <a:latin typeface="Times New Roman"/>
                <a:cs typeface="Times New Roman"/>
                <a:hlinkClick r:id="rId7"/>
              </a:rPr>
              <a:t>http://library.nuft.edu.ua/ebook/file/43.27.pdf</a:t>
            </a:r>
            <a:endParaRPr sz="1200">
              <a:latin typeface="Times New Roman"/>
              <a:cs typeface="Times New Roman"/>
            </a:endParaRPr>
          </a:p>
          <a:p>
            <a:pPr marL="553720" indent="-182245">
              <a:lnSpc>
                <a:spcPts val="1380"/>
              </a:lnSpc>
              <a:buAutoNum type="arabicPeriod"/>
              <a:tabLst>
                <a:tab pos="554355" algn="l"/>
              </a:tabLst>
            </a:pPr>
            <a:r>
              <a:rPr sz="1200" spc="-5" dirty="0">
                <a:latin typeface="Times New Roman"/>
                <a:cs typeface="Times New Roman"/>
              </a:rPr>
              <a:t>Кириченко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Війна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сантиметри.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Переваги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аутсорінга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мерчандайзингу.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Нова</a:t>
            </a:r>
            <a:r>
              <a:rPr sz="1200" i="1" spc="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торгівля</a:t>
            </a:r>
            <a:r>
              <a:rPr sz="1200" spc="-5" dirty="0">
                <a:latin typeface="Times New Roman"/>
                <a:cs typeface="Times New Roman"/>
              </a:rPr>
              <a:t>.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2005.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 8.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28–32.</a:t>
            </a:r>
            <a:endParaRPr sz="1200">
              <a:latin typeface="Times New Roman"/>
              <a:cs typeface="Times New Roman"/>
            </a:endParaRPr>
          </a:p>
          <a:p>
            <a:pPr marL="553720" indent="-182245">
              <a:lnSpc>
                <a:spcPts val="1380"/>
              </a:lnSpc>
              <a:buAutoNum type="arabicPeriod"/>
              <a:tabLst>
                <a:tab pos="554355" algn="l"/>
              </a:tabLst>
            </a:pPr>
            <a:r>
              <a:rPr sz="1200" spc="-5" dirty="0">
                <a:latin typeface="Times New Roman"/>
                <a:cs typeface="Times New Roman"/>
              </a:rPr>
              <a:t>Мельник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І.М.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Хомяк</a:t>
            </a:r>
            <a:r>
              <a:rPr sz="1200" dirty="0">
                <a:latin typeface="Times New Roman"/>
                <a:cs typeface="Times New Roman"/>
              </a:rPr>
              <a:t> Ю.М.</a:t>
            </a:r>
            <a:r>
              <a:rPr sz="1200" spc="-5" dirty="0">
                <a:latin typeface="Times New Roman"/>
                <a:cs typeface="Times New Roman"/>
              </a:rPr>
              <a:t> Мерчандайзинг. Київ: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«Знання», </a:t>
            </a:r>
            <a:r>
              <a:rPr sz="1200" dirty="0">
                <a:latin typeface="Times New Roman"/>
                <a:cs typeface="Times New Roman"/>
              </a:rPr>
              <a:t>2009. 310с.</a:t>
            </a:r>
            <a:endParaRPr sz="1200">
              <a:latin typeface="Times New Roman"/>
              <a:cs typeface="Times New Roman"/>
            </a:endParaRPr>
          </a:p>
          <a:p>
            <a:pPr marL="553720" indent="-182245">
              <a:lnSpc>
                <a:spcPts val="1380"/>
              </a:lnSpc>
              <a:buAutoNum type="arabicPeriod"/>
              <a:tabLst>
                <a:tab pos="554355" algn="l"/>
              </a:tabLst>
            </a:pPr>
            <a:r>
              <a:rPr sz="1200" spc="-5" dirty="0">
                <a:latin typeface="Times New Roman"/>
                <a:cs typeface="Times New Roman"/>
              </a:rPr>
              <a:t>Мерчандайзинг: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Сб.статей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теории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практике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мерчандайзинга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/Под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общ.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Ред..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Е.В.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Ромата.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Харьков: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Студцентр,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2003.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264с.</a:t>
            </a:r>
            <a:endParaRPr sz="1200">
              <a:latin typeface="Times New Roman"/>
              <a:cs typeface="Times New Roman"/>
            </a:endParaRPr>
          </a:p>
          <a:p>
            <a:pPr marL="12700" marR="5080" indent="359410">
              <a:lnSpc>
                <a:spcPts val="1380"/>
              </a:lnSpc>
              <a:spcBef>
                <a:spcPts val="70"/>
              </a:spcBef>
              <a:buAutoNum type="arabicPeriod"/>
              <a:tabLst>
                <a:tab pos="554355" algn="l"/>
              </a:tabLst>
            </a:pPr>
            <a:r>
              <a:rPr sz="1200" spc="-5" dirty="0">
                <a:latin typeface="Times New Roman"/>
                <a:cs typeface="Times New Roman"/>
              </a:rPr>
              <a:t>Новітній маркетинг </a:t>
            </a:r>
            <a:r>
              <a:rPr sz="1200" dirty="0">
                <a:latin typeface="Times New Roman"/>
                <a:cs typeface="Times New Roman"/>
              </a:rPr>
              <a:t>: </a:t>
            </a:r>
            <a:r>
              <a:rPr sz="1200" spc="-10" dirty="0">
                <a:latin typeface="Times New Roman"/>
                <a:cs typeface="Times New Roman"/>
              </a:rPr>
              <a:t>навч. </a:t>
            </a:r>
            <a:r>
              <a:rPr sz="1200" dirty="0">
                <a:latin typeface="Times New Roman"/>
                <a:cs typeface="Times New Roman"/>
              </a:rPr>
              <a:t>посібник / [Є. </a:t>
            </a:r>
            <a:r>
              <a:rPr sz="1200" spc="-5" dirty="0">
                <a:latin typeface="Times New Roman"/>
                <a:cs typeface="Times New Roman"/>
              </a:rPr>
              <a:t>В. Савельєв, </a:t>
            </a:r>
            <a:r>
              <a:rPr sz="1200" dirty="0">
                <a:latin typeface="Times New Roman"/>
                <a:cs typeface="Times New Roman"/>
              </a:rPr>
              <a:t>С. </a:t>
            </a:r>
            <a:r>
              <a:rPr sz="1200" spc="-15" dirty="0">
                <a:latin typeface="Times New Roman"/>
                <a:cs typeface="Times New Roman"/>
              </a:rPr>
              <a:t>І. </a:t>
            </a:r>
            <a:r>
              <a:rPr sz="1200" dirty="0">
                <a:latin typeface="Times New Roman"/>
                <a:cs typeface="Times New Roman"/>
              </a:rPr>
              <a:t>Чеботар, </a:t>
            </a:r>
            <a:r>
              <a:rPr sz="1200" spc="-5" dirty="0">
                <a:latin typeface="Times New Roman"/>
                <a:cs typeface="Times New Roman"/>
              </a:rPr>
              <a:t>Д. А. Штефанич </a:t>
            </a:r>
            <a:r>
              <a:rPr sz="1200" dirty="0">
                <a:latin typeface="Times New Roman"/>
                <a:cs typeface="Times New Roman"/>
              </a:rPr>
              <a:t>та ін.] ; за </a:t>
            </a:r>
            <a:r>
              <a:rPr sz="1200" spc="-5" dirty="0">
                <a:latin typeface="Times New Roman"/>
                <a:cs typeface="Times New Roman"/>
              </a:rPr>
              <a:t>ред. Є. В. </a:t>
            </a:r>
            <a:r>
              <a:rPr sz="1200" dirty="0">
                <a:latin typeface="Times New Roman"/>
                <a:cs typeface="Times New Roman"/>
              </a:rPr>
              <a:t>Савельєва. </a:t>
            </a:r>
            <a:r>
              <a:rPr sz="1200" spc="5" dirty="0">
                <a:latin typeface="Times New Roman"/>
                <a:cs typeface="Times New Roman"/>
              </a:rPr>
              <a:t>К. </a:t>
            </a:r>
            <a:r>
              <a:rPr sz="1200" dirty="0">
                <a:latin typeface="Times New Roman"/>
                <a:cs typeface="Times New Roman"/>
              </a:rPr>
              <a:t>: </a:t>
            </a:r>
            <a:r>
              <a:rPr sz="1200" spc="-5" dirty="0">
                <a:latin typeface="Times New Roman"/>
                <a:cs typeface="Times New Roman"/>
              </a:rPr>
              <a:t>Знання, 2008.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420</a:t>
            </a:r>
            <a:r>
              <a:rPr sz="1200" spc="-5" dirty="0">
                <a:latin typeface="Times New Roman"/>
                <a:cs typeface="Times New Roman"/>
              </a:rPr>
              <a:t> с.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(Вища освіта </a:t>
            </a:r>
            <a:r>
              <a:rPr sz="1200" dirty="0">
                <a:latin typeface="Times New Roman"/>
                <a:cs typeface="Times New Roman"/>
              </a:rPr>
              <a:t>ХХІ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століття).</a:t>
            </a:r>
            <a:endParaRPr sz="1200">
              <a:latin typeface="Times New Roman"/>
              <a:cs typeface="Times New Roman"/>
            </a:endParaRPr>
          </a:p>
          <a:p>
            <a:pPr marL="553720" indent="-182245">
              <a:lnSpc>
                <a:spcPts val="1315"/>
              </a:lnSpc>
              <a:buAutoNum type="arabicPeriod"/>
              <a:tabLst>
                <a:tab pos="554355" algn="l"/>
              </a:tabLst>
            </a:pPr>
            <a:r>
              <a:rPr sz="1200" spc="-5" dirty="0">
                <a:latin typeface="Times New Roman"/>
                <a:cs typeface="Times New Roman"/>
              </a:rPr>
              <a:t>Ординський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І.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Азбука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мерчандайзинга.</a:t>
            </a:r>
            <a:r>
              <a:rPr sz="1200" spc="3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URL:http://mark-info.uа</a:t>
            </a:r>
            <a:endParaRPr sz="1200">
              <a:latin typeface="Times New Roman"/>
              <a:cs typeface="Times New Roman"/>
            </a:endParaRPr>
          </a:p>
          <a:p>
            <a:pPr marL="12700" marR="5715" indent="359410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554355" algn="l"/>
              </a:tabLst>
            </a:pPr>
            <a:r>
              <a:rPr sz="1200" spc="-5" dirty="0">
                <a:latin typeface="Times New Roman"/>
                <a:cs typeface="Times New Roman"/>
              </a:rPr>
              <a:t>Подлепіна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П.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Підвищення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конкурентоспроможності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індустрії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гостинності.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Туристичний</a:t>
            </a:r>
            <a:r>
              <a:rPr sz="1200" i="1" spc="3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бізнес:</a:t>
            </a:r>
            <a:r>
              <a:rPr sz="1200" i="1" spc="2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світові</a:t>
            </a:r>
            <a:r>
              <a:rPr sz="1200" i="1" spc="4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тенденції</a:t>
            </a:r>
            <a:r>
              <a:rPr sz="1200" i="1" spc="3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та </a:t>
            </a:r>
            <a:r>
              <a:rPr sz="1200" i="1" spc="-28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національні</a:t>
            </a:r>
            <a:r>
              <a:rPr sz="1200" i="1" spc="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пріоритети</a:t>
            </a:r>
            <a:r>
              <a:rPr sz="1200" i="1" dirty="0">
                <a:latin typeface="Times New Roman"/>
                <a:cs typeface="Times New Roman"/>
              </a:rPr>
              <a:t> :</a:t>
            </a:r>
            <a:r>
              <a:rPr sz="1200" i="1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матеріали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міжнародної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науково-практичної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конференції.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Х.</a:t>
            </a:r>
            <a:r>
              <a:rPr sz="1200" dirty="0">
                <a:latin typeface="Times New Roman"/>
                <a:cs typeface="Times New Roman"/>
              </a:rPr>
              <a:t> 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ХНУ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імені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 </a:t>
            </a:r>
            <a:r>
              <a:rPr sz="1200" spc="-5" dirty="0">
                <a:latin typeface="Times New Roman"/>
                <a:cs typeface="Times New Roman"/>
              </a:rPr>
              <a:t>Каразіна.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214-216.</a:t>
            </a:r>
            <a:endParaRPr sz="1200">
              <a:latin typeface="Times New Roman"/>
              <a:cs typeface="Times New Roman"/>
            </a:endParaRPr>
          </a:p>
          <a:p>
            <a:pPr marL="12700" marR="210185" indent="359410">
              <a:lnSpc>
                <a:spcPts val="1380"/>
              </a:lnSpc>
              <a:buAutoNum type="arabicPeriod"/>
              <a:tabLst>
                <a:tab pos="554355" algn="l"/>
              </a:tabLst>
            </a:pPr>
            <a:r>
              <a:rPr sz="1200" spc="-5" dirty="0">
                <a:latin typeface="Times New Roman"/>
                <a:cs typeface="Times New Roman"/>
              </a:rPr>
              <a:t>Про </a:t>
            </a:r>
            <a:r>
              <a:rPr sz="1200" dirty="0">
                <a:latin typeface="Times New Roman"/>
                <a:cs typeface="Times New Roman"/>
              </a:rPr>
              <a:t>захист</a:t>
            </a:r>
            <a:r>
              <a:rPr sz="1200" spc="-5" dirty="0">
                <a:latin typeface="Times New Roman"/>
                <a:cs typeface="Times New Roman"/>
              </a:rPr>
              <a:t> прав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споживачів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Закон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 3161-IV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(3161-15)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01.12.2005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// </a:t>
            </a:r>
            <a:r>
              <a:rPr sz="1200" spc="-5" dirty="0">
                <a:latin typeface="Times New Roman"/>
                <a:cs typeface="Times New Roman"/>
              </a:rPr>
              <a:t>Відомості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Верховної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Ради</a:t>
            </a:r>
            <a:r>
              <a:rPr sz="1200" spc="-5" dirty="0">
                <a:latin typeface="Times New Roman"/>
                <a:cs typeface="Times New Roman"/>
              </a:rPr>
              <a:t> України.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2006.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30.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 С. 7, </a:t>
            </a:r>
            <a:r>
              <a:rPr sz="1200" spc="-5" dirty="0">
                <a:latin typeface="Times New Roman"/>
                <a:cs typeface="Times New Roman"/>
              </a:rPr>
              <a:t>ст.</a:t>
            </a:r>
            <a:r>
              <a:rPr sz="1200" dirty="0">
                <a:latin typeface="Times New Roman"/>
                <a:cs typeface="Times New Roman"/>
              </a:rPr>
              <a:t> 84.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1723"/>
            <a:ext cx="9281795" cy="5795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3890" indent="-271780">
              <a:lnSpc>
                <a:spcPts val="1410"/>
              </a:lnSpc>
              <a:spcBef>
                <a:spcPts val="100"/>
              </a:spcBef>
              <a:buAutoNum type="arabicPeriod" startAt="10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Про </a:t>
            </a:r>
            <a:r>
              <a:rPr sz="1200" dirty="0">
                <a:latin typeface="Times New Roman"/>
                <a:cs typeface="Times New Roman"/>
              </a:rPr>
              <a:t>заходи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щодо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підвищення </a:t>
            </a:r>
            <a:r>
              <a:rPr sz="1200" spc="-5" dirty="0">
                <a:latin typeface="Times New Roman"/>
                <a:cs typeface="Times New Roman"/>
              </a:rPr>
              <a:t>якості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вітчизняної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продукції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 </a:t>
            </a:r>
            <a:r>
              <a:rPr sz="1200" spc="-5" dirty="0">
                <a:latin typeface="Times New Roman"/>
                <a:cs typeface="Times New Roman"/>
              </a:rPr>
              <a:t>Указ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Президента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</a:t>
            </a:r>
            <a:r>
              <a:rPr sz="1200" dirty="0">
                <a:latin typeface="Times New Roman"/>
                <a:cs typeface="Times New Roman"/>
              </a:rPr>
              <a:t> 23 лютого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2001 року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 113</a:t>
            </a:r>
            <a:endParaRPr sz="1200">
              <a:latin typeface="Times New Roman"/>
              <a:cs typeface="Times New Roman"/>
            </a:endParaRPr>
          </a:p>
          <a:p>
            <a:pPr marL="12700" marR="432434" indent="359410">
              <a:lnSpc>
                <a:spcPts val="1380"/>
              </a:lnSpc>
              <a:spcBef>
                <a:spcPts val="65"/>
              </a:spcBef>
              <a:buAutoNum type="arabicPeriod" startAt="10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Про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підтвердження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відповідності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Закон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17</a:t>
            </a:r>
            <a:r>
              <a:rPr sz="1200" spc="-5" dirty="0">
                <a:latin typeface="Times New Roman"/>
                <a:cs typeface="Times New Roman"/>
              </a:rPr>
              <a:t> травня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2001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року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2406-III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із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змінами,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внесеними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згідно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із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Законом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882-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15.01.2009</a:t>
            </a:r>
            <a:endParaRPr sz="1200">
              <a:latin typeface="Times New Roman"/>
              <a:cs typeface="Times New Roman"/>
            </a:endParaRPr>
          </a:p>
          <a:p>
            <a:pPr marL="643890" indent="-271780">
              <a:lnSpc>
                <a:spcPts val="1315"/>
              </a:lnSpc>
              <a:buAutoNum type="arabicPeriod" startAt="10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Скибінський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Маркетинг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5" dirty="0">
                <a:latin typeface="Times New Roman"/>
                <a:cs typeface="Times New Roman"/>
              </a:rPr>
              <a:t> підручник.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Львів</a:t>
            </a:r>
            <a:r>
              <a:rPr sz="1200" dirty="0">
                <a:latin typeface="Times New Roman"/>
                <a:cs typeface="Times New Roman"/>
              </a:rPr>
              <a:t> 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Вид-во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Львів. комерц.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акад.,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2000.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1.</a:t>
            </a:r>
            <a:r>
              <a:rPr sz="1200" spc="3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640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643890" indent="-271780">
              <a:lnSpc>
                <a:spcPts val="1380"/>
              </a:lnSpc>
              <a:buAutoNum type="arabicPeriod" startAt="10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Смит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П.Р.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Маркетинговые коммуникации.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Комплексный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подход.- К: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Знання-прес,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2003.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796с.</a:t>
            </a:r>
            <a:endParaRPr sz="1200">
              <a:latin typeface="Times New Roman"/>
              <a:cs typeface="Times New Roman"/>
            </a:endParaRPr>
          </a:p>
          <a:p>
            <a:pPr marL="12700" marR="6350" indent="359410">
              <a:lnSpc>
                <a:spcPts val="1380"/>
              </a:lnSpc>
              <a:spcBef>
                <a:spcPts val="65"/>
              </a:spcBef>
              <a:buAutoNum type="arabicPeriod" startAt="10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Тягунова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Н.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Мерчандайзинг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кредитномодульний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курс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Тягунова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Н.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М.,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Лісіца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Іванов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Ю.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Центр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учбової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л-ри, </a:t>
            </a:r>
            <a:r>
              <a:rPr sz="1200" dirty="0">
                <a:latin typeface="Times New Roman"/>
                <a:cs typeface="Times New Roman"/>
              </a:rPr>
              <a:t>2014.  332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643890" indent="-271780">
              <a:lnSpc>
                <a:spcPts val="1315"/>
              </a:lnSpc>
              <a:buAutoNum type="arabicPeriod" startAt="10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Червак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Мерчандайзинг: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искусство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тореадора /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Р.Червак,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В.Бандарук,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Л.Синило.</a:t>
            </a:r>
            <a:r>
              <a:rPr sz="1200" spc="6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Из-во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А.Капусти,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2003.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306с</a:t>
            </a:r>
            <a:endParaRPr sz="1200">
              <a:latin typeface="Times New Roman"/>
              <a:cs typeface="Times New Roman"/>
            </a:endParaRPr>
          </a:p>
          <a:p>
            <a:pPr marL="12700" marR="5080" indent="359410">
              <a:lnSpc>
                <a:spcPts val="1380"/>
              </a:lnSpc>
              <a:spcBef>
                <a:spcPts val="65"/>
              </a:spcBef>
              <a:buAutoNum type="arabicPeriod" startAt="10"/>
              <a:tabLst>
                <a:tab pos="681990" algn="l"/>
              </a:tabLst>
            </a:pPr>
            <a:r>
              <a:rPr sz="1200" spc="-5" dirty="0">
                <a:latin typeface="Times New Roman"/>
                <a:cs typeface="Times New Roman"/>
              </a:rPr>
              <a:t>Шамара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Тенденції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ресторанного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господарства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як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складової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туристичної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галузі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Вісник</a:t>
            </a:r>
            <a:r>
              <a:rPr sz="1200" i="1" spc="-3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ХНУ</a:t>
            </a:r>
            <a:r>
              <a:rPr sz="1200" i="1" spc="-3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ім.</a:t>
            </a:r>
            <a:r>
              <a:rPr sz="1200" i="1" spc="-3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В.Н.</a:t>
            </a:r>
            <a:r>
              <a:rPr sz="1200" i="1" spc="-3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Каразіна </a:t>
            </a:r>
            <a:r>
              <a:rPr sz="1200" i="1" spc="-28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Серія </a:t>
            </a:r>
            <a:r>
              <a:rPr sz="1200" i="1" dirty="0">
                <a:latin typeface="Times New Roman"/>
                <a:cs typeface="Times New Roman"/>
              </a:rPr>
              <a:t>: </a:t>
            </a:r>
            <a:r>
              <a:rPr sz="1200" i="1" spc="-5" dirty="0">
                <a:latin typeface="Times New Roman"/>
                <a:cs typeface="Times New Roman"/>
              </a:rPr>
              <a:t>Міжнародні</a:t>
            </a:r>
            <a:r>
              <a:rPr sz="1200" i="1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відносини.</a:t>
            </a:r>
            <a:r>
              <a:rPr sz="1200" i="1" dirty="0">
                <a:latin typeface="Times New Roman"/>
                <a:cs typeface="Times New Roman"/>
              </a:rPr>
              <a:t> Економіка. </a:t>
            </a:r>
            <a:r>
              <a:rPr sz="1200" i="1" spc="-5" dirty="0">
                <a:latin typeface="Times New Roman"/>
                <a:cs typeface="Times New Roman"/>
              </a:rPr>
              <a:t>Країнознавство.</a:t>
            </a:r>
            <a:r>
              <a:rPr sz="1200" i="1" dirty="0">
                <a:latin typeface="Times New Roman"/>
                <a:cs typeface="Times New Roman"/>
              </a:rPr>
              <a:t> Туризм</a:t>
            </a:r>
            <a:r>
              <a:rPr sz="1200" dirty="0">
                <a:latin typeface="Times New Roman"/>
                <a:cs typeface="Times New Roman"/>
              </a:rPr>
              <a:t>. </a:t>
            </a:r>
            <a:r>
              <a:rPr sz="1200" spc="-5" dirty="0">
                <a:latin typeface="Times New Roman"/>
                <a:cs typeface="Times New Roman"/>
              </a:rPr>
              <a:t>Х.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 </a:t>
            </a:r>
            <a:r>
              <a:rPr sz="1200" spc="-5" dirty="0">
                <a:latin typeface="Times New Roman"/>
                <a:cs typeface="Times New Roman"/>
              </a:rPr>
              <a:t>ХНУ.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2013.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№.</a:t>
            </a:r>
            <a:r>
              <a:rPr sz="1200" dirty="0">
                <a:latin typeface="Times New Roman"/>
                <a:cs typeface="Times New Roman"/>
              </a:rPr>
              <a:t> 1042.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 151-153.</a:t>
            </a:r>
            <a:endParaRPr sz="1200">
              <a:latin typeface="Times New Roman"/>
              <a:cs typeface="Times New Roman"/>
            </a:endParaRPr>
          </a:p>
          <a:p>
            <a:pPr marL="643890" indent="-271780">
              <a:lnSpc>
                <a:spcPts val="1320"/>
              </a:lnSpc>
              <a:buAutoNum type="arabicPeriod" startAt="10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Шевченко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Мерчандайзинг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ресторанному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господарстві.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URL: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http://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tr.knteu.kiev.ua/files/2008/05/9.pdf</a:t>
            </a:r>
            <a:endParaRPr sz="1200">
              <a:latin typeface="Times New Roman"/>
              <a:cs typeface="Times New Roman"/>
            </a:endParaRPr>
          </a:p>
          <a:p>
            <a:pPr marL="12700" marR="6985" indent="359410">
              <a:lnSpc>
                <a:spcPts val="1150"/>
              </a:lnSpc>
              <a:spcBef>
                <a:spcPts val="260"/>
              </a:spcBef>
              <a:buSzPct val="120000"/>
              <a:buAutoNum type="arabicPeriod" startAt="10"/>
              <a:tabLst>
                <a:tab pos="643890" algn="l"/>
              </a:tabLst>
            </a:pPr>
            <a:r>
              <a:rPr sz="1000" spc="-5" dirty="0">
                <a:latin typeface="Times New Roman"/>
                <a:cs typeface="Times New Roman"/>
              </a:rPr>
              <a:t>Круковська</a:t>
            </a:r>
            <a:r>
              <a:rPr sz="1000" spc="1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О.</a:t>
            </a:r>
            <a:r>
              <a:rPr sz="1000" spc="13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В.</a:t>
            </a:r>
            <a:r>
              <a:rPr sz="1000" spc="1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Нові</a:t>
            </a:r>
            <a:r>
              <a:rPr sz="1000" spc="1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організаційноекономічні</a:t>
            </a:r>
            <a:r>
              <a:rPr sz="1000" spc="13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засади</a:t>
            </a:r>
            <a:r>
              <a:rPr sz="1000" spc="1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управління</a:t>
            </a:r>
            <a:r>
              <a:rPr sz="1000" spc="1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послугами</a:t>
            </a:r>
            <a:r>
              <a:rPr sz="1000" spc="1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в</a:t>
            </a:r>
            <a:r>
              <a:rPr sz="1000" spc="1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індустрії</a:t>
            </a:r>
            <a:r>
              <a:rPr sz="1000" spc="1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гостинності</a:t>
            </a:r>
            <a:r>
              <a:rPr sz="1000" spc="1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на</a:t>
            </a:r>
            <a:r>
              <a:rPr sz="1000" spc="1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рівні</a:t>
            </a:r>
            <a:r>
              <a:rPr sz="1000" spc="1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підприємств</a:t>
            </a:r>
            <a:r>
              <a:rPr sz="1000" spc="13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готельно-ресторанного</a:t>
            </a:r>
            <a:r>
              <a:rPr sz="1000" spc="1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бізнесу. 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Агросвіт.</a:t>
            </a:r>
            <a:r>
              <a:rPr sz="1000" dirty="0">
                <a:latin typeface="Times New Roman"/>
                <a:cs typeface="Times New Roman"/>
              </a:rPr>
              <a:t> 2022. </a:t>
            </a:r>
            <a:r>
              <a:rPr sz="1000" spc="-5" dirty="0">
                <a:latin typeface="Times New Roman"/>
                <a:cs typeface="Times New Roman"/>
              </a:rPr>
              <a:t>№ 3.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70-76.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URL: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  <a:hlinkClick r:id="rId2"/>
              </a:rPr>
              <a:t>http://www.agrosvit.info/?op=1&amp;z=3575&amp;i=8.</a:t>
            </a:r>
            <a:endParaRPr sz="1000">
              <a:latin typeface="Times New Roman"/>
              <a:cs typeface="Times New Roman"/>
            </a:endParaRPr>
          </a:p>
          <a:p>
            <a:pPr marL="3405504">
              <a:lnSpc>
                <a:spcPts val="1315"/>
              </a:lnSpc>
            </a:pPr>
            <a:r>
              <a:rPr sz="1200" b="1" dirty="0">
                <a:latin typeface="Times New Roman"/>
                <a:cs typeface="Times New Roman"/>
              </a:rPr>
              <a:t>10.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ІНФОРМАЦІЙНІ РЕСУРСИ</a:t>
            </a:r>
            <a:r>
              <a:rPr sz="1200" b="1" dirty="0">
                <a:latin typeface="Times New Roman"/>
                <a:cs typeface="Times New Roman"/>
              </a:rPr>
              <a:t> В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ІНТЕРНЕТІ</a:t>
            </a:r>
            <a:endParaRPr sz="1200">
              <a:latin typeface="Times New Roman"/>
              <a:cs typeface="Times New Roman"/>
            </a:endParaRPr>
          </a:p>
          <a:p>
            <a:pPr marL="553720" indent="-182245">
              <a:lnSpc>
                <a:spcPts val="1400"/>
              </a:lnSpc>
              <a:buAutoNum type="arabicPeriod"/>
              <a:tabLst>
                <a:tab pos="554355" algn="l"/>
              </a:tabLst>
            </a:pPr>
            <a:r>
              <a:rPr sz="1200" spc="-5" dirty="0">
                <a:latin typeface="Times New Roman"/>
                <a:cs typeface="Times New Roman"/>
              </a:rPr>
              <a:t>Законодавчий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портал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Уряду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3"/>
              </a:rPr>
              <a:t>zakon.rada.gov.ua.</a:t>
            </a:r>
            <a:r>
              <a:rPr sz="1200" spc="10" dirty="0">
                <a:latin typeface="Times New Roman"/>
                <a:cs typeface="Times New Roman"/>
                <a:hlinkClick r:id="rId3"/>
              </a:rPr>
              <a:t> </a:t>
            </a:r>
            <a:r>
              <a:rPr sz="1200" dirty="0">
                <a:latin typeface="Times New Roman"/>
                <a:cs typeface="Times New Roman"/>
                <a:hlinkClick r:id="rId3"/>
              </a:rPr>
              <a:t>-</a:t>
            </a:r>
            <a:r>
              <a:rPr sz="1200" spc="10" dirty="0">
                <a:latin typeface="Times New Roman"/>
                <a:cs typeface="Times New Roman"/>
                <a:hlinkClick r:id="rId3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3"/>
              </a:rPr>
              <a:t>Всі</a:t>
            </a:r>
            <a:r>
              <a:rPr sz="1200" spc="5" dirty="0">
                <a:latin typeface="Times New Roman"/>
                <a:cs typeface="Times New Roman"/>
                <a:hlinkClick r:id="rId3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3"/>
              </a:rPr>
              <a:t>документи</a:t>
            </a:r>
            <a:r>
              <a:rPr sz="1200" spc="25" dirty="0">
                <a:latin typeface="Times New Roman"/>
                <a:cs typeface="Times New Roman"/>
                <a:hlinkClick r:id="rId3"/>
              </a:rPr>
              <a:t> </a:t>
            </a:r>
            <a:r>
              <a:rPr sz="1200" dirty="0">
                <a:latin typeface="Times New Roman"/>
                <a:cs typeface="Times New Roman"/>
                <a:hlinkClick r:id="rId3"/>
              </a:rPr>
              <a:t>- </a:t>
            </a:r>
            <a:r>
              <a:rPr sz="1200" spc="-5" dirty="0">
                <a:latin typeface="Times New Roman"/>
                <a:cs typeface="Times New Roman"/>
                <a:hlinkClick r:id="rId3"/>
              </a:rPr>
              <a:t>Верховна</a:t>
            </a:r>
            <a:r>
              <a:rPr sz="1200" dirty="0">
                <a:latin typeface="Times New Roman"/>
                <a:cs typeface="Times New Roman"/>
                <a:hlinkClick r:id="rId3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3"/>
              </a:rPr>
              <a:t>Рада</a:t>
            </a:r>
            <a:r>
              <a:rPr sz="1200" spc="5" dirty="0">
                <a:latin typeface="Times New Roman"/>
                <a:cs typeface="Times New Roman"/>
                <a:hlinkClick r:id="rId3"/>
              </a:rPr>
              <a:t> </a:t>
            </a:r>
            <a:r>
              <a:rPr sz="1200" dirty="0">
                <a:latin typeface="Times New Roman"/>
                <a:cs typeface="Times New Roman"/>
                <a:hlinkClick r:id="rId3"/>
              </a:rPr>
              <a:t>України</a:t>
            </a:r>
            <a:endParaRPr sz="1200">
              <a:latin typeface="Times New Roman"/>
              <a:cs typeface="Times New Roman"/>
            </a:endParaRPr>
          </a:p>
          <a:p>
            <a:pPr marL="591820" indent="-220345">
              <a:lnSpc>
                <a:spcPts val="1410"/>
              </a:lnSpc>
              <a:spcBef>
                <a:spcPts val="35"/>
              </a:spcBef>
              <a:buAutoNum type="arabicPeriod"/>
              <a:tabLst>
                <a:tab pos="592455" algn="l"/>
              </a:tabLst>
            </a:pPr>
            <a:r>
              <a:rPr sz="1200" spc="-5" dirty="0">
                <a:latin typeface="Times New Roman"/>
                <a:cs typeface="Times New Roman"/>
                <a:hlinkClick r:id="rId4"/>
              </a:rPr>
              <a:t>http://www.dffd.gov.ua/</a:t>
            </a:r>
            <a:r>
              <a:rPr sz="1200" spc="20" dirty="0">
                <a:latin typeface="Times New Roman"/>
                <a:cs typeface="Times New Roman"/>
                <a:hlinkClick r:id="rId4"/>
              </a:rPr>
              <a:t> </a:t>
            </a:r>
            <a:r>
              <a:rPr sz="1200" dirty="0">
                <a:latin typeface="Symbol"/>
                <a:cs typeface="Symbol"/>
              </a:rPr>
              <a:t>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офіційний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сайт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Державного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Фонду</a:t>
            </a:r>
            <a:r>
              <a:rPr sz="1200" spc="-5" dirty="0">
                <a:latin typeface="Times New Roman"/>
                <a:cs typeface="Times New Roman"/>
              </a:rPr>
              <a:t> фундаментальних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досліджень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</a:t>
            </a:r>
            <a:endParaRPr sz="1200">
              <a:latin typeface="Times New Roman"/>
              <a:cs typeface="Times New Roman"/>
            </a:endParaRPr>
          </a:p>
          <a:p>
            <a:pPr marL="553720" indent="-182245">
              <a:lnSpc>
                <a:spcPts val="1380"/>
              </a:lnSpc>
              <a:buAutoNum type="arabicPeriod"/>
              <a:tabLst>
                <a:tab pos="554355" algn="l"/>
              </a:tabLst>
            </a:pPr>
            <a:r>
              <a:rPr sz="1200" spc="-5" dirty="0">
                <a:latin typeface="Times New Roman"/>
                <a:cs typeface="Times New Roman"/>
                <a:hlinkClick r:id="rId5"/>
              </a:rPr>
              <a:t>http://www.ukrstat.gov.ua/</a:t>
            </a:r>
            <a:r>
              <a:rPr sz="1200" spc="20" dirty="0">
                <a:latin typeface="Times New Roman"/>
                <a:cs typeface="Times New Roman"/>
                <a:hlinkClick r:id="rId5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офіційний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сайт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Держкомстату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endParaRPr sz="1200">
              <a:latin typeface="Times New Roman"/>
              <a:cs typeface="Times New Roman"/>
            </a:endParaRPr>
          </a:p>
          <a:p>
            <a:pPr marL="553720" indent="-182245">
              <a:lnSpc>
                <a:spcPts val="1380"/>
              </a:lnSpc>
              <a:buAutoNum type="arabicPeriod"/>
              <a:tabLst>
                <a:tab pos="554355" algn="l"/>
              </a:tabLst>
            </a:pPr>
            <a:r>
              <a:rPr sz="1200" spc="-5" dirty="0">
                <a:latin typeface="Times New Roman"/>
                <a:cs typeface="Times New Roman"/>
                <a:hlinkClick r:id="rId6"/>
              </a:rPr>
              <a:t>http://prohotelia.com.ua</a:t>
            </a:r>
            <a:r>
              <a:rPr sz="1200" spc="10" dirty="0">
                <a:latin typeface="Times New Roman"/>
                <a:cs typeface="Times New Roman"/>
                <a:hlinkClick r:id="rId6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сайт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аналітичних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публікацій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проблемам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гостинності.</a:t>
            </a:r>
            <a:endParaRPr sz="1200">
              <a:latin typeface="Times New Roman"/>
              <a:cs typeface="Times New Roman"/>
            </a:endParaRPr>
          </a:p>
          <a:p>
            <a:pPr marL="553720" indent="-182245">
              <a:lnSpc>
                <a:spcPts val="1380"/>
              </a:lnSpc>
              <a:buAutoNum type="arabicPeriod"/>
              <a:tabLst>
                <a:tab pos="554355" algn="l"/>
              </a:tabLst>
            </a:pPr>
            <a:r>
              <a:rPr sz="1200" spc="-5" dirty="0">
                <a:latin typeface="Times New Roman"/>
                <a:cs typeface="Times New Roman"/>
                <a:hlinkClick r:id="rId7"/>
              </a:rPr>
              <a:t>http://www.tourism.gov.ua</a:t>
            </a:r>
            <a:r>
              <a:rPr sz="1200" spc="10" dirty="0">
                <a:latin typeface="Times New Roman"/>
                <a:cs typeface="Times New Roman"/>
                <a:hlinkClick r:id="rId7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сайт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Державної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туристичної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Адміністрації.</a:t>
            </a:r>
            <a:endParaRPr sz="1200">
              <a:latin typeface="Times New Roman"/>
              <a:cs typeface="Times New Roman"/>
            </a:endParaRPr>
          </a:p>
          <a:p>
            <a:pPr marL="553720" indent="-182245">
              <a:lnSpc>
                <a:spcPts val="1380"/>
              </a:lnSpc>
              <a:buAutoNum type="arabicPeriod"/>
              <a:tabLst>
                <a:tab pos="554355" algn="l"/>
              </a:tabLst>
            </a:pPr>
            <a:r>
              <a:rPr sz="1200" spc="-5" dirty="0">
                <a:latin typeface="Times New Roman"/>
                <a:cs typeface="Times New Roman"/>
                <a:hlinkClick r:id="rId8"/>
              </a:rPr>
              <a:t>http://www.ukrbiz.net</a:t>
            </a:r>
            <a:r>
              <a:rPr sz="1200" spc="-5" dirty="0">
                <a:latin typeface="Times New Roman"/>
                <a:cs typeface="Times New Roman"/>
              </a:rPr>
              <a:t>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сайт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</a:t>
            </a:r>
            <a:r>
              <a:rPr sz="1200" dirty="0">
                <a:latin typeface="Times New Roman"/>
                <a:cs typeface="Times New Roman"/>
              </a:rPr>
              <a:t> в Україні.</a:t>
            </a:r>
            <a:endParaRPr sz="1200">
              <a:latin typeface="Times New Roman"/>
              <a:cs typeface="Times New Roman"/>
            </a:endParaRPr>
          </a:p>
          <a:p>
            <a:pPr marL="553720" indent="-182245">
              <a:lnSpc>
                <a:spcPts val="1380"/>
              </a:lnSpc>
              <a:buAutoNum type="arabicPeriod"/>
              <a:tabLst>
                <a:tab pos="554355" algn="l"/>
              </a:tabLst>
            </a:pPr>
            <a:r>
              <a:rPr sz="1200" spc="-5" dirty="0">
                <a:latin typeface="Times New Roman"/>
                <a:cs typeface="Times New Roman"/>
                <a:hlinkClick r:id="rId9"/>
              </a:rPr>
              <a:t>http://www.nbuv.gov.ua.</a:t>
            </a:r>
            <a:r>
              <a:rPr sz="1200" spc="20" dirty="0">
                <a:latin typeface="Times New Roman"/>
                <a:cs typeface="Times New Roman"/>
                <a:hlinkClick r:id="rId9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сайт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Наукова</a:t>
            </a:r>
            <a:r>
              <a:rPr sz="1200" dirty="0">
                <a:latin typeface="Times New Roman"/>
                <a:cs typeface="Times New Roman"/>
              </a:rPr>
              <a:t> бібліотека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ім.Вернадського.</a:t>
            </a:r>
            <a:endParaRPr sz="1200">
              <a:latin typeface="Times New Roman"/>
              <a:cs typeface="Times New Roman"/>
            </a:endParaRPr>
          </a:p>
          <a:p>
            <a:pPr marL="553720" indent="-182245">
              <a:lnSpc>
                <a:spcPts val="1380"/>
              </a:lnSpc>
              <a:buAutoNum type="arabicPeriod"/>
              <a:tabLst>
                <a:tab pos="554355" algn="l"/>
              </a:tabLst>
            </a:pPr>
            <a:r>
              <a:rPr sz="1200" spc="-5" dirty="0">
                <a:latin typeface="Times New Roman"/>
                <a:cs typeface="Times New Roman"/>
                <a:hlinkClick r:id="rId10"/>
              </a:rPr>
              <a:t>www.ebrd.com</a:t>
            </a:r>
            <a:r>
              <a:rPr sz="1200" dirty="0">
                <a:latin typeface="Times New Roman"/>
                <a:cs typeface="Times New Roman"/>
                <a:hlinkClick r:id="rId10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 </a:t>
            </a:r>
            <a:r>
              <a:rPr sz="1200" spc="-5" dirty="0">
                <a:latin typeface="Times New Roman"/>
                <a:cs typeface="Times New Roman"/>
              </a:rPr>
              <a:t>Європейський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банк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реконструкції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розвитку.</a:t>
            </a:r>
            <a:endParaRPr sz="1200">
              <a:latin typeface="Times New Roman"/>
              <a:cs typeface="Times New Roman"/>
            </a:endParaRPr>
          </a:p>
          <a:p>
            <a:pPr marL="591820" indent="-220345">
              <a:lnSpc>
                <a:spcPts val="1380"/>
              </a:lnSpc>
              <a:buAutoNum type="arabicPeriod"/>
              <a:tabLst>
                <a:tab pos="592455" algn="l"/>
              </a:tabLst>
            </a:pPr>
            <a:r>
              <a:rPr sz="1200" spc="-5" dirty="0">
                <a:latin typeface="Times New Roman"/>
                <a:cs typeface="Times New Roman"/>
                <a:hlinkClick r:id="rId11"/>
              </a:rPr>
              <a:t>www.icps.kiev.ua</a:t>
            </a:r>
            <a:r>
              <a:rPr sz="1200" spc="15" dirty="0">
                <a:latin typeface="Times New Roman"/>
                <a:cs typeface="Times New Roman"/>
                <a:hlinkClick r:id="rId11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Міжнародний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центр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перспективних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досліджень.</a:t>
            </a:r>
            <a:endParaRPr sz="1200">
              <a:latin typeface="Times New Roman"/>
              <a:cs typeface="Times New Roman"/>
            </a:endParaRPr>
          </a:p>
          <a:p>
            <a:pPr marL="643890" indent="-271780">
              <a:lnSpc>
                <a:spcPts val="1380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www.ics.org.ua-Інститут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конкурентного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суспільства.</a:t>
            </a:r>
            <a:endParaRPr sz="1200">
              <a:latin typeface="Times New Roman"/>
              <a:cs typeface="Times New Roman"/>
            </a:endParaRPr>
          </a:p>
          <a:p>
            <a:pPr marL="643890" indent="-271780">
              <a:lnSpc>
                <a:spcPts val="1380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www.invest.delovoy.com-Інвестиційний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експерт.</a:t>
            </a:r>
            <a:endParaRPr sz="1200">
              <a:latin typeface="Times New Roman"/>
              <a:cs typeface="Times New Roman"/>
            </a:endParaRPr>
          </a:p>
          <a:p>
            <a:pPr marL="643890" indent="-271780">
              <a:lnSpc>
                <a:spcPts val="1380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  <a:hlinkClick r:id="rId12"/>
              </a:rPr>
              <a:t>www.mavica.ra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Багатомовний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пошуковий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каталог</a:t>
            </a:r>
            <a:endParaRPr sz="1200">
              <a:latin typeface="Times New Roman"/>
              <a:cs typeface="Times New Roman"/>
            </a:endParaRPr>
          </a:p>
          <a:p>
            <a:pPr marL="643890" indent="-271780">
              <a:lnSpc>
                <a:spcPts val="1380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  <a:hlinkClick r:id="rId13"/>
              </a:rPr>
              <a:t>http://icps.com.ua/</a:t>
            </a:r>
            <a:r>
              <a:rPr sz="1200" spc="20" dirty="0">
                <a:latin typeface="Times New Roman"/>
                <a:cs typeface="Times New Roman"/>
                <a:hlinkClick r:id="rId13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Міжнародний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центр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перспективних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досліджень.</a:t>
            </a:r>
            <a:endParaRPr sz="1200">
              <a:latin typeface="Times New Roman"/>
              <a:cs typeface="Times New Roman"/>
            </a:endParaRPr>
          </a:p>
          <a:p>
            <a:pPr marL="681990" indent="-309880">
              <a:lnSpc>
                <a:spcPts val="1380"/>
              </a:lnSpc>
              <a:buAutoNum type="arabicPeriod"/>
              <a:tabLst>
                <a:tab pos="681990" algn="l"/>
              </a:tabLst>
            </a:pPr>
            <a:r>
              <a:rPr sz="1200" spc="-5" dirty="0">
                <a:latin typeface="Times New Roman"/>
                <a:cs typeface="Times New Roman"/>
              </a:rPr>
              <a:t>https:/</a:t>
            </a:r>
            <a:r>
              <a:rPr sz="1200" spc="-5" dirty="0">
                <a:latin typeface="Times New Roman"/>
                <a:cs typeface="Times New Roman"/>
                <a:hlinkClick r:id="rId14"/>
              </a:rPr>
              <a:t>/www.wttc.or</a:t>
            </a:r>
            <a:r>
              <a:rPr sz="1200" spc="-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  <a:hlinkClick r:id="rId14"/>
              </a:rPr>
              <a:t>/</a:t>
            </a:r>
            <a:r>
              <a:rPr sz="1200" spc="10" dirty="0">
                <a:latin typeface="Times New Roman"/>
                <a:cs typeface="Times New Roman"/>
                <a:hlinkClick r:id="rId14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Всесвітня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рада</a:t>
            </a:r>
            <a:r>
              <a:rPr sz="1200" dirty="0">
                <a:latin typeface="Times New Roman"/>
                <a:cs typeface="Times New Roman"/>
              </a:rPr>
              <a:t> з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туризму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подорожей.</a:t>
            </a:r>
            <a:endParaRPr sz="1200">
              <a:latin typeface="Times New Roman"/>
              <a:cs typeface="Times New Roman"/>
            </a:endParaRPr>
          </a:p>
          <a:p>
            <a:pPr marL="643890" indent="-271780">
              <a:lnSpc>
                <a:spcPts val="1380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  <a:hlinkClick r:id="rId15"/>
              </a:rPr>
              <a:t>http://www2.unwto.org/</a:t>
            </a:r>
            <a:r>
              <a:rPr sz="1200" spc="30" dirty="0">
                <a:latin typeface="Times New Roman"/>
                <a:cs typeface="Times New Roman"/>
                <a:hlinkClick r:id="rId15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Всесвітня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туристична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організація.</a:t>
            </a:r>
            <a:endParaRPr sz="1200">
              <a:latin typeface="Times New Roman"/>
              <a:cs typeface="Times New Roman"/>
            </a:endParaRPr>
          </a:p>
          <a:p>
            <a:pPr marL="681990" indent="-309880">
              <a:lnSpc>
                <a:spcPts val="1380"/>
              </a:lnSpc>
              <a:buAutoNum type="arabicPeriod"/>
              <a:tabLst>
                <a:tab pos="681990" algn="l"/>
              </a:tabLst>
            </a:pPr>
            <a:r>
              <a:rPr sz="1200" spc="-5" dirty="0">
                <a:latin typeface="Times New Roman"/>
                <a:cs typeface="Times New Roman"/>
              </a:rPr>
              <a:t>https://etc-corporate.org/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Європейська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туристична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комісія.</a:t>
            </a:r>
            <a:endParaRPr sz="1200">
              <a:latin typeface="Times New Roman"/>
              <a:cs typeface="Times New Roman"/>
            </a:endParaRPr>
          </a:p>
          <a:p>
            <a:pPr marL="681990" indent="-309880">
              <a:lnSpc>
                <a:spcPts val="1380"/>
              </a:lnSpc>
              <a:buAutoNum type="arabicPeriod"/>
              <a:tabLst>
                <a:tab pos="681990" algn="l"/>
              </a:tabLst>
            </a:pPr>
            <a:r>
              <a:rPr sz="1200" spc="-5" dirty="0">
                <a:latin typeface="Times New Roman"/>
                <a:cs typeface="Times New Roman"/>
                <a:hlinkClick r:id="rId16"/>
              </a:rPr>
              <a:t>http://www.tau.org.ua/</a:t>
            </a:r>
            <a:r>
              <a:rPr sz="1200" spc="10" dirty="0">
                <a:latin typeface="Times New Roman"/>
                <a:cs typeface="Times New Roman"/>
                <a:hlinkClick r:id="rId16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Туристична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асоціація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України.</a:t>
            </a:r>
            <a:endParaRPr sz="1200">
              <a:latin typeface="Times New Roman"/>
              <a:cs typeface="Times New Roman"/>
            </a:endParaRPr>
          </a:p>
          <a:p>
            <a:pPr marL="643890" indent="-271780">
              <a:lnSpc>
                <a:spcPts val="1380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</a:rPr>
              <a:t>https://uata.com.ua/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Українська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Асоціація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туристичних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агенцій.</a:t>
            </a:r>
            <a:endParaRPr sz="1200">
              <a:latin typeface="Times New Roman"/>
              <a:cs typeface="Times New Roman"/>
            </a:endParaRPr>
          </a:p>
          <a:p>
            <a:pPr marL="643890" indent="-271780">
              <a:lnSpc>
                <a:spcPts val="1410"/>
              </a:lnSpc>
              <a:buAutoNum type="arabicPeriod"/>
              <a:tabLst>
                <a:tab pos="643890" algn="l"/>
              </a:tabLst>
            </a:pPr>
            <a:r>
              <a:rPr sz="1200" spc="-5" dirty="0">
                <a:latin typeface="Times New Roman"/>
                <a:cs typeface="Times New Roman"/>
                <a:hlinkClick r:id="rId17"/>
              </a:rPr>
              <a:t>http://altu.com.ua/Altu/About/</a:t>
            </a:r>
            <a:r>
              <a:rPr sz="1200" spc="20" dirty="0">
                <a:latin typeface="Times New Roman"/>
                <a:cs typeface="Times New Roman"/>
                <a:hlinkClick r:id="rId17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Асоціація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лідерів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тур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бізнесу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4771"/>
            <a:ext cx="9283065" cy="6341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06900" indent="-153035">
              <a:lnSpc>
                <a:spcPts val="1400"/>
              </a:lnSpc>
              <a:spcBef>
                <a:spcPts val="100"/>
              </a:spcBef>
              <a:buAutoNum type="arabicPeriod"/>
              <a:tabLst>
                <a:tab pos="4407535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АНОТАЦІЯ</a:t>
            </a:r>
            <a:endParaRPr sz="1200">
              <a:latin typeface="Times New Roman"/>
              <a:cs typeface="Times New Roman"/>
            </a:endParaRPr>
          </a:p>
          <a:p>
            <a:pPr marL="12700" marR="6985" indent="283210" algn="just">
              <a:lnSpc>
                <a:spcPct val="95900"/>
              </a:lnSpc>
              <a:spcBef>
                <a:spcPts val="15"/>
              </a:spcBef>
            </a:pPr>
            <a:r>
              <a:rPr sz="1200" spc="-5" dirty="0">
                <a:latin typeface="Times New Roman"/>
                <a:cs typeface="Times New Roman"/>
              </a:rPr>
              <a:t>Програму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освітнього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компонента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«Мерчандайзинг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сфері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гостинності»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складено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відповідно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до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освітньої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програми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«Готельно-ресторанне </a:t>
            </a:r>
            <a:r>
              <a:rPr sz="1200" spc="-2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господарство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туристичний бізнес».</a:t>
            </a:r>
            <a:r>
              <a:rPr sz="1200" dirty="0">
                <a:latin typeface="Times New Roman"/>
                <a:cs typeface="Times New Roman"/>
              </a:rPr>
              <a:t> У ході </a:t>
            </a:r>
            <a:r>
              <a:rPr sz="1200" spc="-5" dirty="0">
                <a:latin typeface="Times New Roman"/>
                <a:cs typeface="Times New Roman"/>
              </a:rPr>
              <a:t>вивчення курсу здобувачі дізнаються </a:t>
            </a:r>
            <a:r>
              <a:rPr sz="1200" dirty="0">
                <a:latin typeface="Times New Roman"/>
                <a:cs typeface="Times New Roman"/>
              </a:rPr>
              <a:t>про </a:t>
            </a:r>
            <a:r>
              <a:rPr sz="1200" spc="-5" dirty="0">
                <a:latin typeface="Times New Roman"/>
                <a:cs typeface="Times New Roman"/>
              </a:rPr>
              <a:t>особливості мерчандайзингових підходів </a:t>
            </a:r>
            <a:r>
              <a:rPr sz="1200" dirty="0">
                <a:latin typeface="Times New Roman"/>
                <a:cs typeface="Times New Roman"/>
              </a:rPr>
              <a:t>до </a:t>
            </a:r>
            <a:r>
              <a:rPr sz="1200" spc="-5" dirty="0">
                <a:latin typeface="Times New Roman"/>
                <a:cs typeface="Times New Roman"/>
              </a:rPr>
              <a:t>ведення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бізнесу </a:t>
            </a:r>
            <a:r>
              <a:rPr sz="1200" spc="-5" dirty="0">
                <a:latin typeface="Times New Roman"/>
                <a:cs typeface="Times New Roman"/>
              </a:rPr>
              <a:t>сфери гостінності, специфіку організації ефективних продажів послуг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продукції, </a:t>
            </a:r>
            <a:r>
              <a:rPr sz="1200" dirty="0">
                <a:latin typeface="Times New Roman"/>
                <a:cs typeface="Times New Roman"/>
              </a:rPr>
              <a:t>що </a:t>
            </a:r>
            <a:r>
              <a:rPr sz="1200" spc="-5" dirty="0">
                <a:latin typeface="Times New Roman"/>
                <a:cs typeface="Times New Roman"/>
              </a:rPr>
              <a:t>базується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комплексі заходів спрямованих на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стимулювання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продажу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через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привертання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уваги</a:t>
            </a:r>
            <a:r>
              <a:rPr sz="1200" spc="-5" dirty="0">
                <a:latin typeface="Times New Roman"/>
                <a:cs typeface="Times New Roman"/>
              </a:rPr>
              <a:t> споживачів</a:t>
            </a:r>
            <a:r>
              <a:rPr sz="1200" dirty="0">
                <a:latin typeface="Times New Roman"/>
                <a:cs typeface="Times New Roman"/>
              </a:rPr>
              <a:t> за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допомогою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їх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вигіднішого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розміщення.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Здобувачі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зможуть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опанувати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теоретичні знання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сформувати практичні вміння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-5" dirty="0">
                <a:latin typeface="Times New Roman"/>
                <a:cs typeface="Times New Roman"/>
              </a:rPr>
              <a:t>компетентності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основі ознайомлення </a:t>
            </a:r>
            <a:r>
              <a:rPr sz="1200" dirty="0">
                <a:latin typeface="Times New Roman"/>
                <a:cs typeface="Times New Roman"/>
              </a:rPr>
              <a:t>із </a:t>
            </a:r>
            <a:r>
              <a:rPr sz="1200" spc="-5" dirty="0">
                <a:latin typeface="Times New Roman"/>
                <a:cs typeface="Times New Roman"/>
              </a:rPr>
              <a:t>методами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-5" dirty="0">
                <a:latin typeface="Times New Roman"/>
                <a:cs typeface="Times New Roman"/>
              </a:rPr>
              <a:t>підходами </a:t>
            </a:r>
            <a:r>
              <a:rPr sz="1200" dirty="0">
                <a:latin typeface="Times New Roman"/>
                <a:cs typeface="Times New Roman"/>
              </a:rPr>
              <a:t>мерчандайзингу, щодо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обслуговування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споживачів</a:t>
            </a:r>
            <a:r>
              <a:rPr sz="1200" dirty="0">
                <a:latin typeface="Times New Roman"/>
                <a:cs typeface="Times New Roman"/>
              </a:rPr>
              <a:t> у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сфері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гостинності.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Оцінювання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навчальної</a:t>
            </a:r>
            <a:r>
              <a:rPr sz="1200" dirty="0">
                <a:latin typeface="Times New Roman"/>
                <a:cs typeface="Times New Roman"/>
              </a:rPr>
              <a:t> діяльності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здобувачів</a:t>
            </a:r>
            <a:r>
              <a:rPr sz="1200" dirty="0">
                <a:latin typeface="Times New Roman"/>
                <a:cs typeface="Times New Roman"/>
              </a:rPr>
              <a:t> на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практичних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заняттях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проводиться</a:t>
            </a:r>
            <a:r>
              <a:rPr sz="1200" dirty="0">
                <a:latin typeface="Times New Roman"/>
                <a:cs typeface="Times New Roman"/>
              </a:rPr>
              <a:t> з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урахуванням </a:t>
            </a:r>
            <a:r>
              <a:rPr sz="1200" dirty="0">
                <a:latin typeface="Times New Roman"/>
                <a:cs typeface="Times New Roman"/>
              </a:rPr>
              <a:t>його </a:t>
            </a:r>
            <a:r>
              <a:rPr sz="1200" spc="-5" dirty="0">
                <a:latin typeface="Times New Roman"/>
                <a:cs typeface="Times New Roman"/>
              </a:rPr>
              <a:t>здатностей аналізувати навчальний матеріал, володіти термінологією; проявляти творчий підхід </a:t>
            </a:r>
            <a:r>
              <a:rPr sz="1200" dirty="0">
                <a:latin typeface="Times New Roman"/>
                <a:cs typeface="Times New Roman"/>
              </a:rPr>
              <a:t>до </a:t>
            </a:r>
            <a:r>
              <a:rPr sz="1200" spc="-5" dirty="0">
                <a:latin typeface="Times New Roman"/>
                <a:cs typeface="Times New Roman"/>
              </a:rPr>
              <a:t>виконання </a:t>
            </a:r>
            <a:r>
              <a:rPr sz="1200" dirty="0">
                <a:latin typeface="Times New Roman"/>
                <a:cs typeface="Times New Roman"/>
              </a:rPr>
              <a:t>практичних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завдань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(презентації,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інтелектуальні</a:t>
            </a:r>
            <a:r>
              <a:rPr sz="1200" dirty="0">
                <a:latin typeface="Times New Roman"/>
                <a:cs typeface="Times New Roman"/>
              </a:rPr>
              <a:t> карти, </a:t>
            </a:r>
            <a:r>
              <a:rPr sz="1200" spc="-5" dirty="0">
                <a:latin typeface="Times New Roman"/>
                <a:cs typeface="Times New Roman"/>
              </a:rPr>
              <a:t>розробки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стратегій</a:t>
            </a:r>
            <a:r>
              <a:rPr sz="1200" dirty="0">
                <a:latin typeface="Times New Roman"/>
                <a:cs typeface="Times New Roman"/>
              </a:rPr>
              <a:t> мерчандайзингу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тощо).</a:t>
            </a:r>
            <a:endParaRPr sz="1200">
              <a:latin typeface="Times New Roman"/>
              <a:cs typeface="Times New Roman"/>
            </a:endParaRPr>
          </a:p>
          <a:p>
            <a:pPr marL="295910" algn="just">
              <a:lnSpc>
                <a:spcPts val="1350"/>
              </a:lnSpc>
            </a:pPr>
            <a:r>
              <a:rPr sz="1200" spc="-5" dirty="0">
                <a:latin typeface="Times New Roman"/>
                <a:cs typeface="Times New Roman"/>
              </a:rPr>
              <a:t>Освітній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компонент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належить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циклу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вибіркових.</a:t>
            </a:r>
            <a:endParaRPr sz="1200">
              <a:latin typeface="Times New Roman"/>
              <a:cs typeface="Times New Roman"/>
            </a:endParaRPr>
          </a:p>
          <a:p>
            <a:pPr marL="12700" marR="7620" indent="283210" algn="just">
              <a:lnSpc>
                <a:spcPct val="95900"/>
              </a:lnSpc>
              <a:spcBef>
                <a:spcPts val="30"/>
              </a:spcBef>
            </a:pPr>
            <a:r>
              <a:rPr sz="1200" spc="-5" dirty="0">
                <a:latin typeface="Times New Roman"/>
                <a:cs typeface="Times New Roman"/>
              </a:rPr>
              <a:t>Освітній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компонент «Мерчандайзинг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сфері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гостинності»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спрямований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отримання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майбутніми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фахівцями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сфери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готельно-ресторанної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справи фахових компетентностей </a:t>
            </a:r>
            <a:r>
              <a:rPr sz="1200" dirty="0">
                <a:latin typeface="Times New Roman"/>
                <a:cs typeface="Times New Roman"/>
              </a:rPr>
              <a:t>з </a:t>
            </a:r>
            <a:r>
              <a:rPr sz="1200" spc="-5" dirty="0">
                <a:latin typeface="Times New Roman"/>
                <a:cs typeface="Times New Roman"/>
              </a:rPr>
              <a:t>основних положень, </a:t>
            </a:r>
            <a:r>
              <a:rPr sz="1200" dirty="0">
                <a:latin typeface="Times New Roman"/>
                <a:cs typeface="Times New Roman"/>
              </a:rPr>
              <a:t>понять та </a:t>
            </a:r>
            <a:r>
              <a:rPr sz="1200" spc="-5" dirty="0">
                <a:latin typeface="Times New Roman"/>
                <a:cs typeface="Times New Roman"/>
              </a:rPr>
              <a:t>дефініцій, </a:t>
            </a:r>
            <a:r>
              <a:rPr sz="1200" dirty="0">
                <a:latin typeface="Times New Roman"/>
                <a:cs typeface="Times New Roman"/>
              </a:rPr>
              <a:t>що </a:t>
            </a:r>
            <a:r>
              <a:rPr sz="1200" spc="-5" dirty="0">
                <a:latin typeface="Times New Roman"/>
                <a:cs typeface="Times New Roman"/>
              </a:rPr>
              <a:t>розкривають зміст, </a:t>
            </a:r>
            <a:r>
              <a:rPr sz="1200" dirty="0">
                <a:latin typeface="Times New Roman"/>
                <a:cs typeface="Times New Roman"/>
              </a:rPr>
              <a:t>характер, </a:t>
            </a:r>
            <a:r>
              <a:rPr sz="1200" spc="-5" dirty="0">
                <a:latin typeface="Times New Roman"/>
                <a:cs typeface="Times New Roman"/>
              </a:rPr>
              <a:t>тенденції, фундаментальні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принципи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мерчандайзингу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сфері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гостинності.</a:t>
            </a:r>
            <a:endParaRPr sz="1200">
              <a:latin typeface="Times New Roman"/>
              <a:cs typeface="Times New Roman"/>
            </a:endParaRPr>
          </a:p>
          <a:p>
            <a:pPr marL="12700" marR="11430" indent="457200" algn="just">
              <a:lnSpc>
                <a:spcPts val="1380"/>
              </a:lnSpc>
              <a:spcBef>
                <a:spcPts val="35"/>
              </a:spcBef>
            </a:pPr>
            <a:r>
              <a:rPr sz="1200" spc="-5" dirty="0">
                <a:latin typeface="Times New Roman"/>
                <a:cs typeface="Times New Roman"/>
              </a:rPr>
              <a:t>Контроль </a:t>
            </a: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-5" dirty="0">
                <a:latin typeface="Times New Roman"/>
                <a:cs typeface="Times New Roman"/>
              </a:rPr>
              <a:t>видами діяльності здобувачів вищої </a:t>
            </a:r>
            <a:r>
              <a:rPr sz="1200" dirty="0">
                <a:latin typeface="Times New Roman"/>
                <a:cs typeface="Times New Roman"/>
              </a:rPr>
              <a:t>освіти </a:t>
            </a:r>
            <a:r>
              <a:rPr sz="1200" spc="-5" dirty="0">
                <a:latin typeface="Times New Roman"/>
                <a:cs typeface="Times New Roman"/>
              </a:rPr>
              <a:t>здійснюється </a:t>
            </a:r>
            <a:r>
              <a:rPr sz="1200" dirty="0">
                <a:latin typeface="Times New Roman"/>
                <a:cs typeface="Times New Roman"/>
              </a:rPr>
              <a:t>шляхом </a:t>
            </a:r>
            <a:r>
              <a:rPr sz="1200" spc="-5" dirty="0">
                <a:latin typeface="Times New Roman"/>
                <a:cs typeface="Times New Roman"/>
              </a:rPr>
              <a:t>поточного оцінювання знань, періодичним контролем </a:t>
            </a: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тестами </a:t>
            </a:r>
            <a:r>
              <a:rPr sz="1200" dirty="0">
                <a:latin typeface="Times New Roman"/>
                <a:cs typeface="Times New Roman"/>
              </a:rPr>
              <a:t>після </a:t>
            </a:r>
            <a:r>
              <a:rPr sz="1200" spc="-5" dirty="0">
                <a:latin typeface="Times New Roman"/>
                <a:cs typeface="Times New Roman"/>
              </a:rPr>
              <a:t>засвоєння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ними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кожного з </a:t>
            </a:r>
            <a:r>
              <a:rPr sz="1200" spc="-5" dirty="0">
                <a:latin typeface="Times New Roman"/>
                <a:cs typeface="Times New Roman"/>
              </a:rPr>
              <a:t>модулів.</a:t>
            </a:r>
            <a:endParaRPr sz="1200">
              <a:latin typeface="Times New Roman"/>
              <a:cs typeface="Times New Roman"/>
            </a:endParaRPr>
          </a:p>
          <a:p>
            <a:pPr marL="12700" marR="10795" indent="449580" algn="just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-5" dirty="0">
                <a:latin typeface="Times New Roman"/>
                <a:cs typeface="Times New Roman"/>
              </a:rPr>
              <a:t>результатами суми балів, набраних </a:t>
            </a:r>
            <a:r>
              <a:rPr sz="1200" dirty="0">
                <a:latin typeface="Times New Roman"/>
                <a:cs typeface="Times New Roman"/>
              </a:rPr>
              <a:t>за дві </a:t>
            </a:r>
            <a:r>
              <a:rPr sz="1200" b="1" spc="-5" dirty="0">
                <a:latin typeface="Times New Roman"/>
                <a:cs typeface="Times New Roman"/>
              </a:rPr>
              <a:t>(Модуль </a:t>
            </a:r>
            <a:r>
              <a:rPr sz="1200" b="1" dirty="0">
                <a:latin typeface="Times New Roman"/>
                <a:cs typeface="Times New Roman"/>
              </a:rPr>
              <a:t>1, </a:t>
            </a:r>
            <a:r>
              <a:rPr sz="1200" b="1" spc="-5" dirty="0">
                <a:latin typeface="Times New Roman"/>
                <a:cs typeface="Times New Roman"/>
              </a:rPr>
              <a:t>Модуль </a:t>
            </a:r>
            <a:r>
              <a:rPr sz="1200" b="1" dirty="0">
                <a:latin typeface="Times New Roman"/>
                <a:cs typeface="Times New Roman"/>
              </a:rPr>
              <a:t>2</a:t>
            </a:r>
            <a:r>
              <a:rPr sz="1200" dirty="0">
                <a:latin typeface="Times New Roman"/>
                <a:cs typeface="Times New Roman"/>
              </a:rPr>
              <a:t>) </a:t>
            </a:r>
            <a:r>
              <a:rPr sz="1200" spc="-5" dirty="0">
                <a:latin typeface="Times New Roman"/>
                <a:cs typeface="Times New Roman"/>
              </a:rPr>
              <a:t>періодичні контрольні </a:t>
            </a:r>
            <a:r>
              <a:rPr sz="1200" dirty="0">
                <a:latin typeface="Times New Roman"/>
                <a:cs typeface="Times New Roman"/>
              </a:rPr>
              <a:t>точки, </a:t>
            </a:r>
            <a:r>
              <a:rPr sz="1200" spc="-5" dirty="0">
                <a:latin typeface="Times New Roman"/>
                <a:cs typeface="Times New Roman"/>
              </a:rPr>
              <a:t>виставляється підсумкова </a:t>
            </a:r>
            <a:r>
              <a:rPr sz="1200" dirty="0">
                <a:latin typeface="Times New Roman"/>
                <a:cs typeface="Times New Roman"/>
              </a:rPr>
              <a:t>оцінка за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національною,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100-бальною шкалами</a:t>
            </a:r>
            <a:r>
              <a:rPr sz="1200" dirty="0">
                <a:latin typeface="Times New Roman"/>
                <a:cs typeface="Times New Roman"/>
              </a:rPr>
              <a:t> 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ECTS.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2947035" indent="-152400">
              <a:lnSpc>
                <a:spcPts val="1400"/>
              </a:lnSpc>
              <a:buAutoNum type="arabicPeriod" startAt="2"/>
              <a:tabLst>
                <a:tab pos="2947035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МЕТА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5" dirty="0">
                <a:latin typeface="Times New Roman"/>
                <a:cs typeface="Times New Roman"/>
              </a:rPr>
              <a:t> ЗАВДАННЯ ОСВІТНЬОГО</a:t>
            </a:r>
            <a:r>
              <a:rPr sz="1200" b="1" dirty="0">
                <a:latin typeface="Times New Roman"/>
                <a:cs typeface="Times New Roman"/>
              </a:rPr>
              <a:t> КОМПОНЕНТА</a:t>
            </a:r>
            <a:endParaRPr sz="1200">
              <a:latin typeface="Times New Roman"/>
              <a:cs typeface="Times New Roman"/>
            </a:endParaRPr>
          </a:p>
          <a:p>
            <a:pPr marL="12700" marR="5080" indent="359410" algn="just">
              <a:lnSpc>
                <a:spcPct val="95900"/>
              </a:lnSpc>
              <a:spcBef>
                <a:spcPts val="15"/>
              </a:spcBef>
            </a:pPr>
            <a:r>
              <a:rPr sz="1200" b="1" spc="-5" dirty="0">
                <a:latin typeface="Times New Roman"/>
                <a:cs typeface="Times New Roman"/>
              </a:rPr>
              <a:t>Метою </a:t>
            </a:r>
            <a:r>
              <a:rPr sz="1200" b="1" dirty="0">
                <a:latin typeface="Times New Roman"/>
                <a:cs typeface="Times New Roman"/>
              </a:rPr>
              <a:t>освітнього </a:t>
            </a:r>
            <a:r>
              <a:rPr sz="1200" b="1" spc="-5" dirty="0">
                <a:latin typeface="Times New Roman"/>
                <a:cs typeface="Times New Roman"/>
              </a:rPr>
              <a:t>компоненту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«Мерчандайзинг </a:t>
            </a:r>
            <a:r>
              <a:rPr sz="1200" dirty="0">
                <a:latin typeface="Times New Roman"/>
                <a:cs typeface="Times New Roman"/>
              </a:rPr>
              <a:t>у </a:t>
            </a:r>
            <a:r>
              <a:rPr sz="1200" spc="-5" dirty="0">
                <a:latin typeface="Times New Roman"/>
                <a:cs typeface="Times New Roman"/>
              </a:rPr>
              <a:t>сфері </a:t>
            </a:r>
            <a:r>
              <a:rPr sz="1200" dirty="0">
                <a:latin typeface="Times New Roman"/>
                <a:cs typeface="Times New Roman"/>
              </a:rPr>
              <a:t>гостинності»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є </a:t>
            </a:r>
            <a:r>
              <a:rPr sz="1200" spc="-5" dirty="0">
                <a:latin typeface="Times New Roman"/>
                <a:cs typeface="Times New Roman"/>
              </a:rPr>
              <a:t>формування системи </a:t>
            </a:r>
            <a:r>
              <a:rPr sz="1200" dirty="0">
                <a:latin typeface="Times New Roman"/>
                <a:cs typeface="Times New Roman"/>
              </a:rPr>
              <a:t>поглядів та </a:t>
            </a:r>
            <a:r>
              <a:rPr sz="1200" spc="-5" dirty="0">
                <a:latin typeface="Times New Roman"/>
                <a:cs typeface="Times New Roman"/>
              </a:rPr>
              <a:t>спеціальних знань </a:t>
            </a:r>
            <a:r>
              <a:rPr sz="1200" dirty="0">
                <a:latin typeface="Times New Roman"/>
                <a:cs typeface="Times New Roman"/>
              </a:rPr>
              <a:t>у </a:t>
            </a:r>
            <a:r>
              <a:rPr sz="1200" spc="-5" dirty="0">
                <a:latin typeface="Times New Roman"/>
                <a:cs typeface="Times New Roman"/>
              </a:rPr>
              <a:t>сфері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мерчандайзингу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практичних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навичок</a:t>
            </a:r>
            <a:r>
              <a:rPr sz="1200" dirty="0">
                <a:latin typeface="Times New Roman"/>
                <a:cs typeface="Times New Roman"/>
              </a:rPr>
              <a:t> з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питань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організації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мерчандайзингу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готельно</a:t>
            </a:r>
            <a:r>
              <a:rPr sz="1200" dirty="0">
                <a:latin typeface="Times New Roman"/>
                <a:cs typeface="Times New Roman"/>
              </a:rPr>
              <a:t> 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ресторанного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бізнесу.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Завдання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навчальної дисципліни полягають</a:t>
            </a:r>
            <a:r>
              <a:rPr sz="1200" dirty="0">
                <a:latin typeface="Times New Roman"/>
                <a:cs typeface="Times New Roman"/>
              </a:rPr>
              <a:t> в </a:t>
            </a:r>
            <a:r>
              <a:rPr sz="1200" spc="-5" dirty="0">
                <a:latin typeface="Times New Roman"/>
                <a:cs typeface="Times New Roman"/>
              </a:rPr>
              <a:t>формуванні знань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-5" dirty="0">
                <a:latin typeface="Times New Roman"/>
                <a:cs typeface="Times New Roman"/>
              </a:rPr>
              <a:t>розумінь методології застосування мерчандайзингових підходів, заснованих</a:t>
            </a:r>
            <a:r>
              <a:rPr sz="1200" dirty="0">
                <a:latin typeface="Times New Roman"/>
                <a:cs typeface="Times New Roman"/>
              </a:rPr>
              <a:t> на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збалансованому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розподіленні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пізнавальних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ресурсів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споживача</a:t>
            </a:r>
            <a:r>
              <a:rPr sz="1200" dirty="0">
                <a:latin typeface="Times New Roman"/>
                <a:cs typeface="Times New Roman"/>
              </a:rPr>
              <a:t> 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пов’язаних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із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несумісними</a:t>
            </a:r>
            <a:r>
              <a:rPr sz="1200" dirty="0">
                <a:latin typeface="Times New Roman"/>
                <a:cs typeface="Times New Roman"/>
              </a:rPr>
              <a:t> з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етичними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нормами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маніпуляціями</a:t>
            </a:r>
            <a:r>
              <a:rPr sz="1200" dirty="0">
                <a:latin typeface="Times New Roman"/>
                <a:cs typeface="Times New Roman"/>
              </a:rPr>
              <a:t> з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поведінкою,</a:t>
            </a:r>
            <a:r>
              <a:rPr sz="1200" dirty="0">
                <a:latin typeface="Times New Roman"/>
                <a:cs typeface="Times New Roman"/>
              </a:rPr>
              <a:t> що </a:t>
            </a:r>
            <a:r>
              <a:rPr sz="1200" spc="-5" dirty="0">
                <a:latin typeface="Times New Roman"/>
                <a:cs typeface="Times New Roman"/>
              </a:rPr>
              <a:t>дозволить підвищити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конкурентоспроможність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закладів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індустрії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гостинності</a:t>
            </a:r>
            <a:r>
              <a:rPr sz="1200" dirty="0">
                <a:latin typeface="Times New Roman"/>
                <a:cs typeface="Times New Roman"/>
              </a:rPr>
              <a:t> .</a:t>
            </a:r>
            <a:endParaRPr sz="1200">
              <a:latin typeface="Times New Roman"/>
              <a:cs typeface="Times New Roman"/>
            </a:endParaRPr>
          </a:p>
          <a:p>
            <a:pPr marL="372110" algn="just">
              <a:lnSpc>
                <a:spcPts val="1350"/>
              </a:lnSpc>
            </a:pPr>
            <a:r>
              <a:rPr sz="1200" spc="-5" dirty="0">
                <a:latin typeface="Times New Roman"/>
                <a:cs typeface="Times New Roman"/>
              </a:rPr>
              <a:t>Здобувач </a:t>
            </a:r>
            <a:r>
              <a:rPr sz="1200" dirty="0">
                <a:latin typeface="Times New Roman"/>
                <a:cs typeface="Times New Roman"/>
              </a:rPr>
              <a:t>при </a:t>
            </a:r>
            <a:r>
              <a:rPr sz="1200" spc="-5" dirty="0">
                <a:latin typeface="Times New Roman"/>
                <a:cs typeface="Times New Roman"/>
              </a:rPr>
              <a:t>опануванні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освітнього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компоненту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повинен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знати</a:t>
            </a:r>
            <a:r>
              <a:rPr sz="1200" spc="-5" dirty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99109" indent="-89535">
              <a:lnSpc>
                <a:spcPts val="1380"/>
              </a:lnSpc>
              <a:buChar char="-"/>
              <a:tabLst>
                <a:tab pos="499745" algn="l"/>
              </a:tabLst>
            </a:pPr>
            <a:r>
              <a:rPr sz="1200" dirty="0">
                <a:latin typeface="Times New Roman"/>
                <a:cs typeface="Times New Roman"/>
              </a:rPr>
              <a:t>цілі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основні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принципи мерчандайзингу;</a:t>
            </a:r>
            <a:endParaRPr sz="1200">
              <a:latin typeface="Times New Roman"/>
              <a:cs typeface="Times New Roman"/>
            </a:endParaRPr>
          </a:p>
          <a:p>
            <a:pPr marL="461009" indent="-89535">
              <a:lnSpc>
                <a:spcPts val="1380"/>
              </a:lnSpc>
              <a:buChar char="-"/>
              <a:tabLst>
                <a:tab pos="461645" algn="l"/>
              </a:tabLst>
            </a:pPr>
            <a:r>
              <a:rPr sz="1200" spc="-5" dirty="0">
                <a:latin typeface="Times New Roman"/>
                <a:cs typeface="Times New Roman"/>
              </a:rPr>
              <a:t>завдання,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ключові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концепції,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правила</a:t>
            </a:r>
            <a:r>
              <a:rPr sz="1200" dirty="0">
                <a:latin typeface="Times New Roman"/>
                <a:cs typeface="Times New Roman"/>
              </a:rPr>
              <a:t> 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принципи,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 також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інструментарій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мерчандайзингу;</a:t>
            </a:r>
            <a:endParaRPr sz="1200">
              <a:latin typeface="Times New Roman"/>
              <a:cs typeface="Times New Roman"/>
            </a:endParaRPr>
          </a:p>
          <a:p>
            <a:pPr marL="461009" indent="-89535">
              <a:lnSpc>
                <a:spcPts val="1380"/>
              </a:lnSpc>
              <a:buChar char="-"/>
              <a:tabLst>
                <a:tab pos="461645" algn="l"/>
              </a:tabLst>
            </a:pPr>
            <a:r>
              <a:rPr sz="1200" spc="-5" dirty="0">
                <a:latin typeface="Times New Roman"/>
                <a:cs typeface="Times New Roman"/>
              </a:rPr>
              <a:t>основоположні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документи,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забезпечують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правила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ефективного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обслуговування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клієнтів;</a:t>
            </a:r>
            <a:endParaRPr sz="1200">
              <a:latin typeface="Times New Roman"/>
              <a:cs typeface="Times New Roman"/>
            </a:endParaRPr>
          </a:p>
          <a:p>
            <a:pPr marL="499109" indent="-89535">
              <a:lnSpc>
                <a:spcPts val="1380"/>
              </a:lnSpc>
              <a:buChar char="-"/>
              <a:tabLst>
                <a:tab pos="499745" algn="l"/>
              </a:tabLst>
            </a:pPr>
            <a:r>
              <a:rPr sz="1200" spc="-5" dirty="0">
                <a:latin typeface="Times New Roman"/>
                <a:cs typeface="Times New Roman"/>
              </a:rPr>
              <a:t>визначальні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положення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організації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системи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мерчандайзингу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компаніях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сфери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обслуговування;</a:t>
            </a:r>
            <a:endParaRPr sz="1200">
              <a:latin typeface="Times New Roman"/>
              <a:cs typeface="Times New Roman"/>
            </a:endParaRPr>
          </a:p>
          <a:p>
            <a:pPr marL="410209">
              <a:lnSpc>
                <a:spcPts val="1380"/>
              </a:lnSpc>
            </a:pPr>
            <a:r>
              <a:rPr sz="1200" b="1" i="1" spc="-5" dirty="0">
                <a:latin typeface="Times New Roman"/>
                <a:cs typeface="Times New Roman"/>
              </a:rPr>
              <a:t>вміти</a:t>
            </a:r>
            <a:r>
              <a:rPr sz="1200" spc="-5" dirty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61009" indent="-89535">
              <a:lnSpc>
                <a:spcPts val="1380"/>
              </a:lnSpc>
              <a:buChar char="-"/>
              <a:tabLst>
                <a:tab pos="461645" algn="l"/>
              </a:tabLst>
            </a:pPr>
            <a:r>
              <a:rPr sz="1200" spc="-5" dirty="0">
                <a:latin typeface="Times New Roman"/>
                <a:cs typeface="Times New Roman"/>
              </a:rPr>
              <a:t>знаходити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причинно-наслідкові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зв’язки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між явищами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процесами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мерчандайзингу;</a:t>
            </a:r>
            <a:endParaRPr sz="1200">
              <a:latin typeface="Times New Roman"/>
              <a:cs typeface="Times New Roman"/>
            </a:endParaRPr>
          </a:p>
          <a:p>
            <a:pPr marL="12700" marR="15240" indent="359410">
              <a:lnSpc>
                <a:spcPts val="1380"/>
              </a:lnSpc>
              <a:spcBef>
                <a:spcPts val="65"/>
              </a:spcBef>
              <a:buChar char="-"/>
              <a:tabLst>
                <a:tab pos="492125" algn="l"/>
              </a:tabLst>
            </a:pPr>
            <a:r>
              <a:rPr sz="1200" spc="-5" dirty="0">
                <a:latin typeface="Times New Roman"/>
                <a:cs typeface="Times New Roman"/>
              </a:rPr>
              <a:t>визначати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необхідні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роботи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щодо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планування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зовнішнього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простору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прилеглої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території,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також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внутрішнього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простору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елементів обслуговування;</a:t>
            </a:r>
            <a:endParaRPr sz="1200">
              <a:latin typeface="Times New Roman"/>
              <a:cs typeface="Times New Roman"/>
            </a:endParaRPr>
          </a:p>
          <a:p>
            <a:pPr marL="12700" marR="13335" indent="397510">
              <a:lnSpc>
                <a:spcPts val="1380"/>
              </a:lnSpc>
              <a:buChar char="-"/>
              <a:tabLst>
                <a:tab pos="523875" algn="l"/>
              </a:tabLst>
            </a:pPr>
            <a:r>
              <a:rPr sz="1200" spc="-5" dirty="0">
                <a:latin typeface="Times New Roman"/>
                <a:cs typeface="Times New Roman"/>
              </a:rPr>
              <a:t>застосовувати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інноваційні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підходи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щодо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провадження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маркетингової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діяльності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ринкового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суб’єкта,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гнучко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адаптуватися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змін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маркетингового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середовища;</a:t>
            </a:r>
            <a:endParaRPr sz="1200">
              <a:latin typeface="Times New Roman"/>
              <a:cs typeface="Times New Roman"/>
            </a:endParaRPr>
          </a:p>
          <a:p>
            <a:pPr marL="503555" indent="-132080">
              <a:lnSpc>
                <a:spcPts val="1345"/>
              </a:lnSpc>
              <a:buChar char="-"/>
              <a:tabLst>
                <a:tab pos="504190" algn="l"/>
              </a:tabLst>
            </a:pPr>
            <a:r>
              <a:rPr sz="1200" spc="-5" dirty="0">
                <a:latin typeface="Times New Roman"/>
                <a:cs typeface="Times New Roman"/>
              </a:rPr>
              <a:t>застосовувати</a:t>
            </a:r>
            <a:r>
              <a:rPr sz="1200" spc="3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механізми</a:t>
            </a:r>
            <a:r>
              <a:rPr sz="1200" spc="3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обґрунтування</a:t>
            </a:r>
            <a:r>
              <a:rPr sz="1200" spc="3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управлінських</a:t>
            </a:r>
            <a:r>
              <a:rPr sz="1200" spc="3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рішень</a:t>
            </a:r>
            <a:r>
              <a:rPr sz="1200" spc="3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щодо</a:t>
            </a:r>
            <a:r>
              <a:rPr sz="1200" spc="3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організації</a:t>
            </a:r>
            <a:r>
              <a:rPr sz="1200" spc="3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системи</a:t>
            </a:r>
            <a:r>
              <a:rPr sz="1200" spc="3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мерчандайзингу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підприємств</a:t>
            </a:r>
            <a:r>
              <a:rPr sz="1200" spc="3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індустрії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1723"/>
            <a:ext cx="9281795" cy="6168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гостинності.</a:t>
            </a:r>
            <a:endParaRPr sz="1200">
              <a:latin typeface="Times New Roman"/>
              <a:cs typeface="Times New Roman"/>
            </a:endParaRPr>
          </a:p>
          <a:p>
            <a:pPr marL="12700" marR="5080" indent="397510" algn="just">
              <a:lnSpc>
                <a:spcPct val="95900"/>
              </a:lnSpc>
              <a:spcBef>
                <a:spcPts val="30"/>
              </a:spcBef>
            </a:pPr>
            <a:r>
              <a:rPr sz="1200" spc="-5" dirty="0">
                <a:latin typeface="Times New Roman"/>
                <a:cs typeface="Times New Roman"/>
              </a:rPr>
              <a:t>Освітній компонент розрахований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здобувачів вищої освіти, предметом вивчення </a:t>
            </a:r>
            <a:r>
              <a:rPr sz="1200" dirty="0">
                <a:latin typeface="Times New Roman"/>
                <a:cs typeface="Times New Roman"/>
              </a:rPr>
              <a:t>є </a:t>
            </a:r>
            <a:r>
              <a:rPr sz="1200" spc="-5" dirty="0">
                <a:latin typeface="Times New Roman"/>
                <a:cs typeface="Times New Roman"/>
              </a:rPr>
              <a:t>мерчандайзинг </a:t>
            </a:r>
            <a:r>
              <a:rPr sz="1200" dirty="0">
                <a:latin typeface="Times New Roman"/>
                <a:cs typeface="Times New Roman"/>
              </a:rPr>
              <a:t>у </a:t>
            </a:r>
            <a:r>
              <a:rPr sz="1200" spc="-5" dirty="0">
                <a:latin typeface="Times New Roman"/>
                <a:cs typeface="Times New Roman"/>
              </a:rPr>
              <a:t>сфері </a:t>
            </a:r>
            <a:r>
              <a:rPr sz="1200" dirty="0">
                <a:latin typeface="Times New Roman"/>
                <a:cs typeface="Times New Roman"/>
              </a:rPr>
              <a:t>гостинності. Відповідно до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освітньо-професійної програми «Готельно-ресторанне господарство та туристичний </a:t>
            </a:r>
            <a:r>
              <a:rPr sz="1200" dirty="0">
                <a:latin typeface="Times New Roman"/>
                <a:cs typeface="Times New Roman"/>
              </a:rPr>
              <a:t>бізнес» </a:t>
            </a:r>
            <a:r>
              <a:rPr sz="1200" spc="-5" dirty="0">
                <a:latin typeface="Times New Roman"/>
                <a:cs typeface="Times New Roman"/>
              </a:rPr>
              <a:t>першого (бакалаврського) </a:t>
            </a:r>
            <a:r>
              <a:rPr sz="1200" dirty="0">
                <a:latin typeface="Times New Roman"/>
                <a:cs typeface="Times New Roman"/>
              </a:rPr>
              <a:t>рівня </a:t>
            </a:r>
            <a:r>
              <a:rPr sz="1200" spc="-5" dirty="0">
                <a:latin typeface="Times New Roman"/>
                <a:cs typeface="Times New Roman"/>
              </a:rPr>
              <a:t>вищої освіти </a:t>
            </a: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спеціальністю </a:t>
            </a:r>
            <a:r>
              <a:rPr sz="1200" dirty="0">
                <a:latin typeface="Times New Roman"/>
                <a:cs typeface="Times New Roman"/>
              </a:rPr>
              <a:t>241 </a:t>
            </a:r>
            <a:r>
              <a:rPr sz="1200" spc="-5" dirty="0">
                <a:latin typeface="Times New Roman"/>
                <a:cs typeface="Times New Roman"/>
              </a:rPr>
              <a:t>«Готельно-ресторанна справа» галузі знань </a:t>
            </a:r>
            <a:r>
              <a:rPr sz="1200" dirty="0">
                <a:latin typeface="Times New Roman"/>
                <a:cs typeface="Times New Roman"/>
              </a:rPr>
              <a:t>24 </a:t>
            </a:r>
            <a:r>
              <a:rPr sz="1200" spc="-5" dirty="0">
                <a:latin typeface="Times New Roman"/>
                <a:cs typeface="Times New Roman"/>
              </a:rPr>
              <a:t>«Сфера обслуговування», вивчення дисципліни сприяє формуванню </a:t>
            </a:r>
            <a:r>
              <a:rPr sz="1200" dirty="0">
                <a:latin typeface="Times New Roman"/>
                <a:cs typeface="Times New Roman"/>
              </a:rPr>
              <a:t>у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здобувачів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вищої</a:t>
            </a:r>
            <a:r>
              <a:rPr sz="1200" dirty="0">
                <a:latin typeface="Times New Roman"/>
                <a:cs typeface="Times New Roman"/>
              </a:rPr>
              <a:t> освіти таких</a:t>
            </a:r>
            <a:r>
              <a:rPr sz="1200" spc="-5" dirty="0">
                <a:latin typeface="Times New Roman"/>
                <a:cs typeface="Times New Roman"/>
              </a:rPr>
              <a:t> компетентностей,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наведених нижче.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821690" indent="-153035">
              <a:lnSpc>
                <a:spcPct val="100000"/>
              </a:lnSpc>
              <a:buAutoNum type="arabicPeriod" startAt="3"/>
              <a:tabLst>
                <a:tab pos="822325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ПЕРЕЛІК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КОМПЕТЕНТНОСТЕЙ,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ЯКІ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НАБУВАЮТЬСЯ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ПІД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ЧАС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ОПАНУВАННЯ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ОСВІТНІМ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КОМПОНЕНТОМ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Times New Roman"/>
              <a:buAutoNum type="arabicPeriod" startAt="3"/>
            </a:pPr>
            <a:endParaRPr sz="1100">
              <a:latin typeface="Times New Roman"/>
              <a:cs typeface="Times New Roman"/>
            </a:endParaRPr>
          </a:p>
          <a:p>
            <a:pPr marL="823594" algn="just">
              <a:lnSpc>
                <a:spcPts val="1400"/>
              </a:lnSpc>
            </a:pPr>
            <a:r>
              <a:rPr sz="1200" b="1" i="1" spc="-5" dirty="0">
                <a:latin typeface="Times New Roman"/>
                <a:cs typeface="Times New Roman"/>
              </a:rPr>
              <a:t>Інтегральна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компетентність:</a:t>
            </a:r>
            <a:endParaRPr sz="1200">
              <a:latin typeface="Times New Roman"/>
              <a:cs typeface="Times New Roman"/>
            </a:endParaRPr>
          </a:p>
          <a:p>
            <a:pPr marL="442595" marR="936625" indent="342265" algn="just">
              <a:lnSpc>
                <a:spcPct val="95900"/>
              </a:lnSpc>
              <a:spcBef>
                <a:spcPts val="15"/>
              </a:spcBef>
            </a:pP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розв’язувати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складні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спеціалізовані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задачі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практичні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проблеми</a:t>
            </a:r>
            <a:r>
              <a:rPr sz="1200" dirty="0">
                <a:latin typeface="Times New Roman"/>
                <a:cs typeface="Times New Roman"/>
              </a:rPr>
              <a:t> 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економічній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сфері,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які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характеризуються комплексністю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невизначеністю </a:t>
            </a:r>
            <a:r>
              <a:rPr sz="1200" spc="-10" dirty="0">
                <a:latin typeface="Times New Roman"/>
                <a:cs typeface="Times New Roman"/>
              </a:rPr>
              <a:t>умов, </a:t>
            </a:r>
            <a:r>
              <a:rPr sz="1200" dirty="0">
                <a:latin typeface="Times New Roman"/>
                <a:cs typeface="Times New Roman"/>
              </a:rPr>
              <a:t>що </a:t>
            </a:r>
            <a:r>
              <a:rPr sz="1200" spc="-5" dirty="0">
                <a:latin typeface="Times New Roman"/>
                <a:cs typeface="Times New Roman"/>
              </a:rPr>
              <a:t>передбачає </a:t>
            </a:r>
            <a:r>
              <a:rPr sz="1200" dirty="0">
                <a:latin typeface="Times New Roman"/>
                <a:cs typeface="Times New Roman"/>
              </a:rPr>
              <a:t>застосування теорій та </a:t>
            </a:r>
            <a:r>
              <a:rPr sz="1200" spc="-5" dirty="0">
                <a:latin typeface="Times New Roman"/>
                <a:cs typeface="Times New Roman"/>
              </a:rPr>
              <a:t>методів економічної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науки.</a:t>
            </a:r>
            <a:endParaRPr sz="1200">
              <a:latin typeface="Times New Roman"/>
              <a:cs typeface="Times New Roman"/>
            </a:endParaRPr>
          </a:p>
          <a:p>
            <a:pPr marL="785495" algn="just">
              <a:lnSpc>
                <a:spcPts val="1360"/>
              </a:lnSpc>
            </a:pPr>
            <a:r>
              <a:rPr sz="1200" b="1" i="1" dirty="0">
                <a:latin typeface="Times New Roman"/>
                <a:cs typeface="Times New Roman"/>
              </a:rPr>
              <a:t>Загальні</a:t>
            </a:r>
            <a:r>
              <a:rPr sz="1200" b="1" i="1" spc="-3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компетентності:</a:t>
            </a:r>
            <a:endParaRPr sz="1200">
              <a:latin typeface="Times New Roman"/>
              <a:cs typeface="Times New Roman"/>
            </a:endParaRPr>
          </a:p>
          <a:p>
            <a:pPr marL="12700" marR="9525" indent="359410" algn="just">
              <a:lnSpc>
                <a:spcPts val="1380"/>
              </a:lnSpc>
              <a:spcBef>
                <a:spcPts val="55"/>
              </a:spcBef>
            </a:pPr>
            <a:r>
              <a:rPr sz="1200" dirty="0">
                <a:latin typeface="Times New Roman"/>
                <a:cs typeface="Times New Roman"/>
              </a:rPr>
              <a:t>ЗК 02. Здатність діяти </a:t>
            </a:r>
            <a:r>
              <a:rPr sz="1200" spc="-5" dirty="0">
                <a:latin typeface="Times New Roman"/>
                <a:cs typeface="Times New Roman"/>
              </a:rPr>
              <a:t>соціально відповідально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свідомо, реалізувати свої права </a:t>
            </a:r>
            <a:r>
              <a:rPr sz="1200" dirty="0">
                <a:latin typeface="Times New Roman"/>
                <a:cs typeface="Times New Roman"/>
              </a:rPr>
              <a:t>і обов’язки як </a:t>
            </a:r>
            <a:r>
              <a:rPr sz="1200" spc="-5" dirty="0">
                <a:latin typeface="Times New Roman"/>
                <a:cs typeface="Times New Roman"/>
              </a:rPr>
              <a:t>члена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суспільства, усвідомлювати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цінності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громадянського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(вільного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демократичного)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суспільства,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верховенства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права,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свобод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людини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громадянина</a:t>
            </a:r>
            <a:r>
              <a:rPr sz="1200" dirty="0">
                <a:latin typeface="Times New Roman"/>
                <a:cs typeface="Times New Roman"/>
              </a:rPr>
              <a:t> 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Україні.</a:t>
            </a:r>
            <a:endParaRPr sz="1200">
              <a:latin typeface="Times New Roman"/>
              <a:cs typeface="Times New Roman"/>
            </a:endParaRPr>
          </a:p>
          <a:p>
            <a:pPr marL="372110" marR="4509770" algn="just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ЗК 07. </a:t>
            </a:r>
            <a:r>
              <a:rPr sz="1200" spc="-5" dirty="0">
                <a:latin typeface="Times New Roman"/>
                <a:cs typeface="Times New Roman"/>
              </a:rPr>
              <a:t>Цінування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повага різноманітності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мультикультурності.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ЗК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08. </a:t>
            </a:r>
            <a:r>
              <a:rPr sz="1200" spc="-5" dirty="0">
                <a:latin typeface="Times New Roman"/>
                <a:cs typeface="Times New Roman"/>
              </a:rPr>
              <a:t>Навики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здійснення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безпечної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діяльності.</a:t>
            </a:r>
            <a:endParaRPr sz="1200">
              <a:latin typeface="Times New Roman"/>
              <a:cs typeface="Times New Roman"/>
            </a:endParaRPr>
          </a:p>
          <a:p>
            <a:pPr marL="372110" algn="just">
              <a:lnSpc>
                <a:spcPts val="1325"/>
              </a:lnSpc>
            </a:pPr>
            <a:r>
              <a:rPr sz="1200" dirty="0">
                <a:latin typeface="Times New Roman"/>
                <a:cs typeface="Times New Roman"/>
              </a:rPr>
              <a:t>ЗК 10.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застосовувати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знання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практичних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ситуаціях.</a:t>
            </a:r>
            <a:endParaRPr sz="1200">
              <a:latin typeface="Times New Roman"/>
              <a:cs typeface="Times New Roman"/>
            </a:endParaRPr>
          </a:p>
          <a:p>
            <a:pPr marL="733425" algn="just">
              <a:lnSpc>
                <a:spcPts val="1380"/>
              </a:lnSpc>
            </a:pPr>
            <a:r>
              <a:rPr sz="1200" b="1" i="1" spc="-5" dirty="0">
                <a:latin typeface="Times New Roman"/>
                <a:cs typeface="Times New Roman"/>
              </a:rPr>
              <a:t>Спеціальні</a:t>
            </a:r>
            <a:r>
              <a:rPr sz="1200" b="1" i="1" spc="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(фахові,</a:t>
            </a:r>
            <a:r>
              <a:rPr sz="1200" b="1" i="1" spc="-5" dirty="0">
                <a:latin typeface="Times New Roman"/>
                <a:cs typeface="Times New Roman"/>
              </a:rPr>
              <a:t> предметні)</a:t>
            </a:r>
            <a:r>
              <a:rPr sz="1200" b="1" i="1" spc="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компетентності:</a:t>
            </a:r>
            <a:endParaRPr sz="1200">
              <a:latin typeface="Times New Roman"/>
              <a:cs typeface="Times New Roman"/>
            </a:endParaRPr>
          </a:p>
          <a:p>
            <a:pPr marL="12700" marR="8255" indent="359410">
              <a:lnSpc>
                <a:spcPts val="1380"/>
              </a:lnSpc>
              <a:spcBef>
                <a:spcPts val="55"/>
              </a:spcBef>
            </a:pPr>
            <a:r>
              <a:rPr sz="1200" dirty="0">
                <a:latin typeface="Times New Roman"/>
                <a:cs typeface="Times New Roman"/>
              </a:rPr>
              <a:t>СК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02.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організовувати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сервісно-виробничий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процес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урахуванням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вимог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потреб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споживачів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забезпечувати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його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ефективність.</a:t>
            </a:r>
            <a:endParaRPr sz="1200">
              <a:latin typeface="Times New Roman"/>
              <a:cs typeface="Times New Roman"/>
            </a:endParaRPr>
          </a:p>
          <a:p>
            <a:pPr marL="12700" marR="8255" indent="35941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СК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03.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використовувати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практиці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основи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діючого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законодавства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сфері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готельного,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ресторанного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туристичного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бізнесу,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5" dirty="0">
                <a:latin typeface="Times New Roman"/>
                <a:cs typeface="Times New Roman"/>
              </a:rPr>
              <a:t> відстежувати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зміни.</a:t>
            </a:r>
            <a:endParaRPr sz="1200">
              <a:latin typeface="Times New Roman"/>
              <a:cs typeface="Times New Roman"/>
            </a:endParaRPr>
          </a:p>
          <a:p>
            <a:pPr marL="12700" marR="6985" indent="35941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СК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04.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Здатність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формувати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реалізовувати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ефективні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зовнішні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та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внутрішні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комунікації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підприємствах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сфери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гостинності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туризму, навички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взаємодії</a:t>
            </a:r>
            <a:endParaRPr sz="1200">
              <a:latin typeface="Times New Roman"/>
              <a:cs typeface="Times New Roman"/>
            </a:endParaRPr>
          </a:p>
          <a:p>
            <a:pPr marL="12700" marR="6350" indent="35941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СК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05.Здатність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управляти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підприємством,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приймати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рішення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господарській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діяльності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суб’єктів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готельного,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ресторанного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туристичного бізнесу.</a:t>
            </a:r>
            <a:endParaRPr sz="1200">
              <a:latin typeface="Times New Roman"/>
              <a:cs typeface="Times New Roman"/>
            </a:endParaRPr>
          </a:p>
          <a:p>
            <a:pPr marL="12700" marR="5715" indent="35941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СК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10.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працювати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технічною,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економічною,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технологічною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іншою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документацією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здійснювати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розрахункові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операції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суб’єктом готельного,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ресторанного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-5" dirty="0">
                <a:latin typeface="Times New Roman"/>
                <a:cs typeface="Times New Roman"/>
              </a:rPr>
              <a:t> туристичного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бізнесу.</a:t>
            </a:r>
            <a:endParaRPr sz="1200">
              <a:latin typeface="Times New Roman"/>
              <a:cs typeface="Times New Roman"/>
            </a:endParaRPr>
          </a:p>
          <a:p>
            <a:pPr marL="372110">
              <a:lnSpc>
                <a:spcPts val="1345"/>
              </a:lnSpc>
            </a:pPr>
            <a:r>
              <a:rPr sz="1200" dirty="0">
                <a:latin typeface="Times New Roman"/>
                <a:cs typeface="Times New Roman"/>
              </a:rPr>
              <a:t>СК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13.Здатність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здійснювати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планування,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-5" dirty="0">
                <a:latin typeface="Times New Roman"/>
                <a:cs typeface="Times New Roman"/>
              </a:rPr>
              <a:t>контроль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діяльності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суб’єктів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готельного,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ресторанного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туристичного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бізнесу.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marL="3946525" indent="-3517900">
              <a:lnSpc>
                <a:spcPts val="1400"/>
              </a:lnSpc>
              <a:buAutoNum type="arabicPeriod" startAt="4"/>
              <a:tabLst>
                <a:tab pos="394716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РЕЗУЛЬТАТИ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НАВЧАННЯ</a:t>
            </a:r>
            <a:endParaRPr sz="1200">
              <a:latin typeface="Times New Roman"/>
              <a:cs typeface="Times New Roman"/>
            </a:endParaRPr>
          </a:p>
          <a:p>
            <a:pPr marL="372110">
              <a:lnSpc>
                <a:spcPts val="1370"/>
              </a:lnSpc>
            </a:pPr>
            <a:r>
              <a:rPr sz="1200" dirty="0">
                <a:latin typeface="Times New Roman"/>
                <a:cs typeface="Times New Roman"/>
              </a:rPr>
              <a:t>РН 04.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Аналізувати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сучасні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тенденції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розвитку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індустрії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гостинності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та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туризму.</a:t>
            </a:r>
            <a:endParaRPr sz="1200">
              <a:latin typeface="Times New Roman"/>
              <a:cs typeface="Times New Roman"/>
            </a:endParaRPr>
          </a:p>
          <a:p>
            <a:pPr marL="37211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РН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05.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Розуміти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принципи,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процеси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технології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організації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роботи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суб’єктів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готельного,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ресторанного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туристичного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бізнесу.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596" y="331723"/>
            <a:ext cx="8866505" cy="213677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РН 06.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Аналізувати,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інтерпретувати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моделювати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існуючих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наукових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концепцій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сервісні,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виробничі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організаційні</a:t>
            </a:r>
            <a:r>
              <a:rPr sz="1200" spc="5" dirty="0">
                <a:latin typeface="Times New Roman"/>
                <a:cs typeface="Times New Roman"/>
              </a:rPr>
              <a:t> процеси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готельного,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ресторанного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туристичного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бізнесу.</a:t>
            </a:r>
            <a:endParaRPr sz="1200">
              <a:latin typeface="Times New Roman"/>
              <a:cs typeface="Times New Roman"/>
            </a:endParaRPr>
          </a:p>
          <a:p>
            <a:pPr marL="12700" marR="347345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РН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07.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Організовувати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процес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обслуговування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споживачів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готельних, ресторанних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туристичних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послуг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використання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сучасних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інформаційних,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комунікаційних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-5" dirty="0">
                <a:latin typeface="Times New Roman"/>
                <a:cs typeface="Times New Roman"/>
              </a:rPr>
              <a:t>сервісних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технологій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дотримання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стандартів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якості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норм</a:t>
            </a:r>
            <a:r>
              <a:rPr sz="1200" spc="-5" dirty="0">
                <a:latin typeface="Times New Roman"/>
                <a:cs typeface="Times New Roman"/>
              </a:rPr>
              <a:t> безпеки.</a:t>
            </a:r>
            <a:endParaRPr sz="1200">
              <a:latin typeface="Times New Roman"/>
              <a:cs typeface="Times New Roman"/>
            </a:endParaRPr>
          </a:p>
          <a:p>
            <a:pPr marL="12700" marR="45085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РН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Застосовувати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сучасні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інформаційні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технології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організації</a:t>
            </a:r>
            <a:r>
              <a:rPr sz="1200" dirty="0">
                <a:latin typeface="Times New Roman"/>
                <a:cs typeface="Times New Roman"/>
              </a:rPr>
              <a:t> роботи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закладів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готельного,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ресторанного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туристичного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господарства.</a:t>
            </a:r>
            <a:endParaRPr sz="1200">
              <a:latin typeface="Times New Roman"/>
              <a:cs typeface="Times New Roman"/>
            </a:endParaRPr>
          </a:p>
          <a:p>
            <a:pPr marL="12700" marR="262255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РН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Визначати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формувати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організаційну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структуру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підрозділів,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координувати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їх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діяльність,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визначати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їх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завдання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5" dirty="0">
                <a:latin typeface="Times New Roman"/>
                <a:cs typeface="Times New Roman"/>
              </a:rPr>
              <a:t> штатний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розклад,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вимоги</a:t>
            </a:r>
            <a:r>
              <a:rPr sz="1200" dirty="0">
                <a:latin typeface="Times New Roman"/>
                <a:cs typeface="Times New Roman"/>
              </a:rPr>
              <a:t> до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кваліфікації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персоналу.</a:t>
            </a:r>
            <a:endParaRPr sz="1200">
              <a:latin typeface="Times New Roman"/>
              <a:cs typeface="Times New Roman"/>
            </a:endParaRPr>
          </a:p>
          <a:p>
            <a:pPr marL="12700" marR="97155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РН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Розуміти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процеси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здійснювати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планування,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-5" dirty="0">
                <a:latin typeface="Times New Roman"/>
                <a:cs typeface="Times New Roman"/>
              </a:rPr>
              <a:t>контроль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діяльності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суб’єктів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готельного,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ресторанного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5" dirty="0">
                <a:latin typeface="Times New Roman"/>
                <a:cs typeface="Times New Roman"/>
              </a:rPr>
              <a:t> туристичного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бізнесу.</a:t>
            </a:r>
            <a:endParaRPr sz="1200">
              <a:latin typeface="Times New Roman"/>
              <a:cs typeface="Times New Roman"/>
            </a:endParaRPr>
          </a:p>
          <a:p>
            <a:pPr marL="12700" marR="715645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РН 16.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Виконувати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самостійно завдання,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розв’язувати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задачі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проблеми,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застосовувати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їх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різних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професійних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ситуаціях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відповідати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5" dirty="0">
                <a:latin typeface="Times New Roman"/>
                <a:cs typeface="Times New Roman"/>
              </a:rPr>
              <a:t> результати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своєї діяльності.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48227" y="3139567"/>
            <a:ext cx="29997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5.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ОБСЯГ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ОСВІТНЬОГО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КОМПОНЕНТУ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73200" y="3339719"/>
          <a:ext cx="8889365" cy="6309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2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0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8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5468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Вид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практичні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робота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годин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800983" y="4483989"/>
            <a:ext cx="33216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6.</a:t>
            </a:r>
            <a:r>
              <a:rPr sz="1200" b="1" spc="-5" dirty="0">
                <a:latin typeface="Times New Roman"/>
                <a:cs typeface="Times New Roman"/>
              </a:rPr>
              <a:t> ПОЛІТИКИ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ОСВІТНЬОГО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КОМПОНЕНТУ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950772" y="4680274"/>
          <a:ext cx="9086850" cy="1616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3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6122">
                <a:tc>
                  <a:txBody>
                    <a:bodyPr/>
                    <a:lstStyle/>
                    <a:p>
                      <a:pPr marL="127000">
                        <a:lnSpc>
                          <a:spcPts val="136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Symbol"/>
                          <a:cs typeface="Symbol"/>
                        </a:rPr>
                        <a:t></a:t>
                      </a:r>
                      <a:endParaRPr sz="1200">
                        <a:latin typeface="Symbol"/>
                        <a:cs typeface="Symbol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35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Жодні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форми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порушення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академічної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доброчесності.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127000">
                        <a:lnSpc>
                          <a:spcPts val="136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Symbol"/>
                          <a:cs typeface="Symbol"/>
                        </a:rPr>
                        <a:t></a:t>
                      </a:r>
                      <a:endParaRPr sz="1200">
                        <a:latin typeface="Symbol"/>
                        <a:cs typeface="Symbol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350"/>
                        </a:lnSpc>
                      </a:pP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зобов’язаний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відпрацювати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всі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пропущені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практичні,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лабораторні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або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семінарські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протягом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двох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тижнів.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142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Symbol"/>
                          <a:cs typeface="Symbol"/>
                        </a:rPr>
                        <a:t></a:t>
                      </a:r>
                      <a:endParaRPr sz="1200">
                        <a:latin typeface="Symbol"/>
                        <a:cs typeface="Symbol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172720" marR="120650" algn="just">
                        <a:lnSpc>
                          <a:spcPts val="1380"/>
                        </a:lnSpc>
                      </a:pP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Невідпрацьовані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заняття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(невиконання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плану)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підставою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недопущення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здобувача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підсумкового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контролю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(«Положення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про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бально-накопичувальну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систему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оцінювання результатів навчання здобувачів вищої освіти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Мелітопольському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державному</a:t>
                      </a:r>
                      <a:r>
                        <a:rPr sz="12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педагогічному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університеті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імені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Богдана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Хмельницького»).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596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Symbol"/>
                          <a:cs typeface="Symbol"/>
                        </a:rPr>
                        <a:t></a:t>
                      </a:r>
                      <a:endParaRPr sz="1200">
                        <a:latin typeface="Symbol"/>
                        <a:cs typeface="Symbo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172720" marR="119380" algn="just">
                        <a:lnSpc>
                          <a:spcPts val="1380"/>
                        </a:lnSpc>
                      </a:pP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Здобувач,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який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навчається стабільно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«відмінні»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оцінки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саме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такі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оцінки має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періодичні контролі,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накопичує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впродовж вивчення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курсу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90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більше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балів,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має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право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складати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екзамен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даного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освітнього компонента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(«Положення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про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бально-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накопичувальну систему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оцінювання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результатів навчання здобувачів вищої освіти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Мелітопольському державному педагогічному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університеті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імені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Богдана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Хмельницького»)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92526" y="334771"/>
            <a:ext cx="4462780" cy="383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18795">
              <a:lnSpc>
                <a:spcPts val="141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</a:t>
            </a:r>
            <a:r>
              <a:rPr sz="1200" b="1" spc="-10" dirty="0">
                <a:latin typeface="Times New Roman"/>
                <a:cs typeface="Times New Roman"/>
              </a:rPr>
              <a:t> СТРУКТУРА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КОМПОНЕНТУ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b="1" dirty="0">
                <a:latin typeface="Times New Roman"/>
                <a:cs typeface="Times New Roman"/>
              </a:rPr>
              <a:t>7.1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СТРУКТУРА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КОМПОНЕНТУ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(ЗАГАЛЬНА)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69036" y="885698"/>
          <a:ext cx="9558655" cy="58794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5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92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9204">
                <a:tc>
                  <a:txBody>
                    <a:bodyPr/>
                    <a:lstStyle/>
                    <a:p>
                      <a:pPr marL="200660" marR="55244" indent="-13716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Кіль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ь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годин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459740" marR="73025" indent="-37846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Форма діяльності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(заняття,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кількість годин)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316865" marR="82550" indent="-224154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ра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у  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65735" marR="156210" indent="7302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Вага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оці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Термін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виконання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19">
                <a:tc gridSpan="7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БЛОК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1.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ТЕОРЕТИЧНІ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ОСНОВИ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МЕРЧАНДАЙЗИНГУ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76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0515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81305">
                        <a:lnSpc>
                          <a:spcPts val="1280"/>
                        </a:lnSpc>
                        <a:spcBef>
                          <a:spcPts val="894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Тема1.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Мерчандайзинг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його роль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сфері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гостинності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3500" marR="31813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34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(9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5405" marR="58419" indent="-635" algn="ctr">
                        <a:lnSpc>
                          <a:spcPct val="95800"/>
                        </a:lnSpc>
                        <a:spcBef>
                          <a:spcPts val="994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 marR="115570" indent="-635" algn="ctr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презентації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матеріалу,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практичне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53340" algn="just">
                        <a:lnSpc>
                          <a:spcPct val="95800"/>
                        </a:lnSpc>
                        <a:spcBef>
                          <a:spcPts val="994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(перший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90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0515"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00" marR="879475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2.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Теоретичні засади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мерчандайзингу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3525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(2 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(10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58419" indent="-635" algn="ctr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 marR="115570" indent="-635" algn="ctr">
                        <a:lnSpc>
                          <a:spcPct val="95900"/>
                        </a:lnSpc>
                        <a:spcBef>
                          <a:spcPts val="47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презентації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матеріалу,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практичне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14300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 першого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аль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ног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стру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(перший періодичний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7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0515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3500" marR="175895">
                        <a:lnSpc>
                          <a:spcPct val="959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3. Управління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поведінкою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споживача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технологія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мерчандайзингу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реалізації послуг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ct val="1092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(9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58419" indent="-635" algn="ctr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 marR="115570" indent="-635" algn="ctr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презентації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матеріалу,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практичне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14300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 першого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аль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ног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стру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(перший періодичний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91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0515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51130">
                        <a:lnSpc>
                          <a:spcPts val="1270"/>
                        </a:lnSpc>
                        <a:spcBef>
                          <a:spcPts val="90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Мерчандайзинг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системі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технологій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маркетингу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менеджменту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35255">
                        <a:lnSpc>
                          <a:spcPts val="1380"/>
                        </a:lnSpc>
                        <a:spcBef>
                          <a:spcPts val="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(10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58419" indent="-635" algn="ctr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 marR="115570" indent="-635" algn="ctr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презентації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матеріалу,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практичне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53340" algn="just">
                        <a:lnSpc>
                          <a:spcPct val="95700"/>
                        </a:lnSpc>
                        <a:spcBef>
                          <a:spcPts val="100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(перший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69036" y="359664"/>
          <a:ext cx="9558655" cy="4528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5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92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4405">
                <a:tc gridSpan="7">
                  <a:txBody>
                    <a:bodyPr/>
                    <a:lstStyle/>
                    <a:p>
                      <a:pPr marR="17780"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БЛОК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100" b="1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ПРАВИЛА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ОРГАНІЗАЦІЇ</a:t>
                      </a:r>
                      <a:r>
                        <a:rPr sz="11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МЕРЧАНДАЙЗИНГУ</a:t>
                      </a:r>
                      <a:r>
                        <a:rPr sz="11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У СФЕРІ ГОСТИННОСТІ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35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8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0515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82245">
                        <a:lnSpc>
                          <a:spcPct val="96100"/>
                        </a:lnSpc>
                        <a:spcBef>
                          <a:spcPts val="99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5.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Мерчандайзингові підходи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формування концепції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управління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закладом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готельно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– ресторанного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господарства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ct val="11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(9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58419" indent="-635" algn="ctr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 marR="115570" indent="-635" algn="ctr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презентації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матеріалу,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практичне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14300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 першого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аль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ног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стру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(другий періодичний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60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051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3500" marR="255270">
                        <a:lnSpc>
                          <a:spcPct val="960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6.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Організація внутрішнього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зовнішнього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простору в закладах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готельного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господарства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410"/>
                        </a:lnSpc>
                        <a:spcBef>
                          <a:spcPts val="86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35255">
                        <a:lnSpc>
                          <a:spcPts val="1380"/>
                        </a:lnSpc>
                        <a:spcBef>
                          <a:spcPts val="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(2 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(10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092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58419" indent="-635" algn="ctr">
                        <a:lnSpc>
                          <a:spcPct val="961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70180" marR="161925" indent="123189">
                        <a:lnSpc>
                          <a:spcPts val="126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Скласти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през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ента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ю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14300">
                        <a:lnSpc>
                          <a:spcPct val="961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 першого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аль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ног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стру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(другий періодичний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75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0515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3500" marR="255270">
                        <a:lnSpc>
                          <a:spcPct val="959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7.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Організація внутрішнього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зовнішнього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простору в закладах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ресторанного господарства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ct val="1092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(9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58419" indent="-635" algn="ctr">
                        <a:lnSpc>
                          <a:spcPct val="961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 marR="115570" indent="-635" algn="ctr">
                        <a:lnSpc>
                          <a:spcPct val="95900"/>
                        </a:lnSpc>
                        <a:spcBef>
                          <a:spcPts val="46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презентації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матеріалу,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практичне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14300">
                        <a:lnSpc>
                          <a:spcPct val="961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 першого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аль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ног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стру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(другий періодичний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57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2893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3500" marR="447040">
                        <a:lnSpc>
                          <a:spcPts val="127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8.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Мерчандайзинг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 системі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маркетингових комунікацій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ct val="1092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50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58419" indent="-635" algn="ctr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835" marR="196215" indent="-1270" algn="ctr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Розробити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кейси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ирі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ш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ен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я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конфліктів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14300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 першого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аль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ног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стру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(другий періодичний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970022" y="5213984"/>
            <a:ext cx="47517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7. 2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СХЕМА</a:t>
            </a:r>
            <a:r>
              <a:rPr sz="1200" b="1" dirty="0">
                <a:latin typeface="Times New Roman"/>
                <a:cs typeface="Times New Roman"/>
              </a:rPr>
              <a:t> ОСВІТНЬОГО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КОМПОНЕНТУ (ЛЕКЦІЙНИЙ БЛОК)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19327" y="5589396"/>
          <a:ext cx="9549765" cy="11677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7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737">
                <a:tc>
                  <a:txBody>
                    <a:bodyPr/>
                    <a:lstStyle/>
                    <a:p>
                      <a:pPr marL="1270" algn="ctr">
                        <a:lnSpc>
                          <a:spcPts val="133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2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850" marR="280035">
                        <a:lnSpc>
                          <a:spcPts val="126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Тема1.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Мерчандайзинг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і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роль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сфері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гостинності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279" indent="-140335">
                        <a:lnSpc>
                          <a:spcPts val="1220"/>
                        </a:lnSpc>
                        <a:buAutoNum type="arabicPeriod"/>
                        <a:tabLst>
                          <a:tab pos="208915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Еволюція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виникнення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мерчандайзингу.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08279" indent="-140335">
                        <a:lnSpc>
                          <a:spcPts val="1265"/>
                        </a:lnSpc>
                        <a:buAutoNum type="arabicPeriod"/>
                        <a:tabLst>
                          <a:tab pos="208915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Основні поняття,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види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завдання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мерчандайзингу.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08279" indent="-140335">
                        <a:lnSpc>
                          <a:spcPts val="1270"/>
                        </a:lnSpc>
                        <a:buAutoNum type="arabicPeriod"/>
                        <a:tabLst>
                          <a:tab pos="208915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Роль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мерчандайзингу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сфері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гостинності.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43840" indent="-140335">
                        <a:lnSpc>
                          <a:spcPts val="1275"/>
                        </a:lnSpc>
                        <a:buAutoNum type="arabicPeriod"/>
                        <a:tabLst>
                          <a:tab pos="243840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Основні принципи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прийоми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мерчандайзингу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сфері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гостинності.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659"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2.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Теоретичні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засади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мерчандайзингу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279" indent="-140335">
                        <a:lnSpc>
                          <a:spcPts val="1210"/>
                        </a:lnSpc>
                        <a:buAutoNum type="arabicPeriod"/>
                        <a:tabLst>
                          <a:tab pos="208915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Характеристика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психологічних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пізнавальних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ресурсів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людини.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08279" indent="-140335">
                        <a:lnSpc>
                          <a:spcPts val="1270"/>
                        </a:lnSpc>
                        <a:buAutoNum type="arabicPeriod"/>
                        <a:tabLst>
                          <a:tab pos="20891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Управління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поведінкою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відвідувачів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технологія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мерчандайзингу.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9327" y="359664"/>
          <a:ext cx="9540240" cy="45604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7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4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279" indent="-140335">
                        <a:lnSpc>
                          <a:spcPts val="1215"/>
                        </a:lnSpc>
                        <a:buAutoNum type="arabicPeriod" startAt="3"/>
                        <a:tabLst>
                          <a:tab pos="208915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Мотивація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поведінкою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відвідувачів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основі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сприйнять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відчуттів.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08279" indent="-140335">
                        <a:lnSpc>
                          <a:spcPts val="1295"/>
                        </a:lnSpc>
                        <a:buAutoNum type="arabicPeriod" startAt="3"/>
                        <a:tabLst>
                          <a:tab pos="208915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Організація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мотивації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сфері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гостинності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2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9850" marR="130810">
                        <a:lnSpc>
                          <a:spcPct val="959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3. Управління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поведінкою споживача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як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технологія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мерчандайзингу при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реалізації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послуг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6530" indent="-108585">
                        <a:lnSpc>
                          <a:spcPts val="1210"/>
                        </a:lnSpc>
                        <a:buSzPct val="90909"/>
                        <a:buAutoNum type="arabicPeriod"/>
                        <a:tabLst>
                          <a:tab pos="177165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Поведінка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споживача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системі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маркетингу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3173095">
                        <a:lnSpc>
                          <a:spcPts val="1270"/>
                        </a:lnSpc>
                        <a:spcBef>
                          <a:spcPts val="55"/>
                        </a:spcBef>
                        <a:buSzPct val="90909"/>
                        <a:buAutoNum type="arabicPeriod"/>
                        <a:tabLst>
                          <a:tab pos="17716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Фактори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зовнішнього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впливу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поведінку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споживачів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3.Фактори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внутрішнього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впливу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поведінку споживача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76530" indent="-108585">
                        <a:lnSpc>
                          <a:spcPts val="1200"/>
                        </a:lnSpc>
                        <a:buSzPct val="90909"/>
                        <a:buAutoNum type="arabicPeriod" startAt="4"/>
                        <a:tabLst>
                          <a:tab pos="17716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Процес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прийняття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рішення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про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купівлю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товарів(послуг)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індивідуальним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споживачем.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11454" indent="-143510">
                        <a:lnSpc>
                          <a:spcPts val="1270"/>
                        </a:lnSpc>
                        <a:buSzPct val="90909"/>
                        <a:buAutoNum type="arabicPeriod" startAt="4"/>
                        <a:tabLst>
                          <a:tab pos="212090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Використання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POS-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матеріалів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місцях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продажу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79">
                <a:tc>
                  <a:txBody>
                    <a:bodyPr/>
                    <a:lstStyle/>
                    <a:p>
                      <a:pPr marL="69850" marR="508000">
                        <a:lnSpc>
                          <a:spcPts val="1260"/>
                        </a:lnSpc>
                        <a:spcBef>
                          <a:spcPts val="64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Мерчандайзинг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системі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технологій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маркетингу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менеджменту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279" indent="-140335">
                        <a:lnSpc>
                          <a:spcPts val="1210"/>
                        </a:lnSpc>
                        <a:buAutoNum type="arabicPeriod"/>
                        <a:tabLst>
                          <a:tab pos="208915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Кожному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ЗВО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відвідати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два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заклади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кулінарії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(на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вибір).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08279" indent="-140335">
                        <a:lnSpc>
                          <a:spcPts val="1265"/>
                        </a:lnSpc>
                        <a:buAutoNum type="arabicPeriod"/>
                        <a:tabLst>
                          <a:tab pos="208915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Оцінити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роботу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 точки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зору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основних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правил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принципів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мерчандайзингу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43840" indent="-140335">
                        <a:lnSpc>
                          <a:spcPts val="1265"/>
                        </a:lnSpc>
                        <a:buAutoNum type="arabicPeriod"/>
                        <a:tabLst>
                          <a:tab pos="243840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Визначити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який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з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них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є більш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комфортабельним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споживача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605">
                <a:tc>
                  <a:txBody>
                    <a:bodyPr/>
                    <a:lstStyle/>
                    <a:p>
                      <a:pPr marL="69850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5.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Мерчандайзингові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підходи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850" marR="600710">
                        <a:lnSpc>
                          <a:spcPct val="95900"/>
                        </a:lnSpc>
                        <a:spcBef>
                          <a:spcPts val="1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формування концепції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управління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закладом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готельно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– ресторанного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господарства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Створення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концепції</a:t>
                      </a:r>
                      <a:r>
                        <a:rPr sz="11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закладу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ресторанного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господарства,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складова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мерчандайзингу.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3564254">
                        <a:lnSpc>
                          <a:spcPts val="1260"/>
                        </a:lnSpc>
                        <a:spcBef>
                          <a:spcPts val="7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Правила пропонування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страв у ЗРГ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3.Мерчандайзингові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прийоми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обслуговуванні.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Мерчандайзингові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підходи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до естетики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оформлення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страв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07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9850" marR="123189">
                        <a:lnSpc>
                          <a:spcPct val="959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6.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Організація внутрішнього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зовнішнього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простору в закладах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готельного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господарства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279" indent="-140335">
                        <a:lnSpc>
                          <a:spcPts val="1220"/>
                        </a:lnSpc>
                        <a:buAutoNum type="arabicPeriod"/>
                        <a:tabLst>
                          <a:tab pos="208915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Інтер’єр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готельного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господарства (історичні етапи)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08279" indent="-140335">
                        <a:lnSpc>
                          <a:spcPts val="1260"/>
                        </a:lnSpc>
                        <a:buAutoNum type="arabicPeriod"/>
                        <a:tabLst>
                          <a:tab pos="208915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предметно-просторового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середовища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готелю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08279" indent="-140335">
                        <a:lnSpc>
                          <a:spcPts val="1265"/>
                        </a:lnSpc>
                        <a:buAutoNum type="arabicPeriod"/>
                        <a:tabLst>
                          <a:tab pos="20891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Складові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частини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комфорту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внутрішнього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простору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готелів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08279" indent="-140335">
                        <a:lnSpc>
                          <a:spcPts val="1265"/>
                        </a:lnSpc>
                        <a:buAutoNum type="arabicPeriod"/>
                        <a:tabLst>
                          <a:tab pos="208915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Естетична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організація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середовища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готелю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08279" indent="-140335">
                        <a:lnSpc>
                          <a:spcPts val="1270"/>
                        </a:lnSpc>
                        <a:buAutoNum type="arabicPeriod"/>
                        <a:tabLst>
                          <a:tab pos="20891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Освітлення,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колір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меблі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інтер’єрі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готельного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господарства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95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9850" marR="611505">
                        <a:lnSpc>
                          <a:spcPct val="960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7.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Організація внутрішнього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зовнішнього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простору в закладах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ресторанного господарства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279" indent="-140335">
                        <a:lnSpc>
                          <a:spcPts val="1210"/>
                        </a:lnSpc>
                        <a:buAutoNum type="arabicPeriod"/>
                        <a:tabLst>
                          <a:tab pos="208915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Сучасні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технології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торгівельних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залів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закладах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ресторанного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господарства.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08279" indent="-140335">
                        <a:lnSpc>
                          <a:spcPts val="1265"/>
                        </a:lnSpc>
                        <a:buAutoNum type="arabicPeriod"/>
                        <a:tabLst>
                          <a:tab pos="208915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Зонування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розподіл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площі.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08279" indent="-140335">
                        <a:lnSpc>
                          <a:spcPts val="1265"/>
                        </a:lnSpc>
                        <a:buAutoNum type="arabicPeriod"/>
                        <a:tabLst>
                          <a:tab pos="208915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Організація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внутрішнього простору.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08279" indent="-140335">
                        <a:lnSpc>
                          <a:spcPts val="1260"/>
                        </a:lnSpc>
                        <a:buAutoNum type="arabicPeriod"/>
                        <a:tabLst>
                          <a:tab pos="208915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Інтер’єр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атмосфера в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закладах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ресторанного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господарства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350520">
                        <a:lnSpc>
                          <a:spcPts val="1270"/>
                        </a:lnSpc>
                        <a:buAutoNum type="arabicPeriod"/>
                        <a:tabLst>
                          <a:tab pos="208915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Розробити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концепцію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план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ресторанного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закладу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«Ресторан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моєї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мрії»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використовуючи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теоретичні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основи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ПОС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матеріали.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659">
                <a:tc>
                  <a:txBody>
                    <a:bodyPr/>
                    <a:lstStyle/>
                    <a:p>
                      <a:pPr marL="69850" marR="803275">
                        <a:lnSpc>
                          <a:spcPts val="127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8.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Мерчандайзинг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 системі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маркетингових комунікацій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259079">
                        <a:lnSpc>
                          <a:spcPts val="12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Реклама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засіб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поведінкою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людей.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Види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рекламних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засобів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умови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застосування.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3.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семплінгу.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4. Семплінг у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системі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мерчандайзингу.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843529" y="5410581"/>
            <a:ext cx="50057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7.3</a:t>
            </a:r>
            <a:r>
              <a:rPr sz="1200" b="1" spc="29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СХЕМА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КОМПОНЕНТУ</a:t>
            </a:r>
            <a:r>
              <a:rPr sz="1200" b="1" spc="-5" dirty="0">
                <a:latin typeface="Times New Roman"/>
                <a:cs typeface="Times New Roman"/>
              </a:rPr>
              <a:t> (ПРАКТИЧНІ ЗАНЯТТЯ)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19327" y="5612638"/>
          <a:ext cx="9242425" cy="11490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8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4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043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практичного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0843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практичного 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993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Тема1.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Мерчандайзинг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роль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сфері гостинності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8684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008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2.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Теоретичні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засади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мерчандайзингу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953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marR="1905" indent="38100">
                        <a:lnSpc>
                          <a:spcPts val="1200"/>
                        </a:lnSpc>
                        <a:spcBef>
                          <a:spcPts val="55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практичних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завдань: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Використовуючи </a:t>
                      </a:r>
                      <a:r>
                        <a:rPr sz="1000" spc="-2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мережу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Internet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ознайомитися із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складом робочого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портфелю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мерчандайзера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9798" y="3741547"/>
            <a:ext cx="681418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7.4</a:t>
            </a:r>
            <a:r>
              <a:rPr sz="1200" b="1" spc="30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СХЕМА</a:t>
            </a:r>
            <a:r>
              <a:rPr sz="1200" b="1" dirty="0">
                <a:latin typeface="Times New Roman"/>
                <a:cs typeface="Times New Roman"/>
              </a:rPr>
              <a:t> ОСВІТНЬОГО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КОМПОНЕНТУ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(ТЕМИ</a:t>
            </a:r>
            <a:r>
              <a:rPr sz="1200" b="1" dirty="0">
                <a:latin typeface="Times New Roman"/>
                <a:cs typeface="Times New Roman"/>
              </a:rPr>
              <a:t> ДЛЯ </a:t>
            </a:r>
            <a:r>
              <a:rPr sz="1200" b="1" spc="-5" dirty="0">
                <a:latin typeface="Times New Roman"/>
                <a:cs typeface="Times New Roman"/>
              </a:rPr>
              <a:t>САМОСТІЙНОГО ОПРАЦЮВАННЯ)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9327" y="3941699"/>
          <a:ext cx="9261475" cy="2811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3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298"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 для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самостійного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728">
                <a:tc>
                  <a:txBody>
                    <a:bodyPr/>
                    <a:lstStyle/>
                    <a:p>
                      <a:pPr marL="63500" marR="222250">
                        <a:lnSpc>
                          <a:spcPts val="1270"/>
                        </a:lnSpc>
                        <a:spcBef>
                          <a:spcPts val="65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Тема1.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Мерчандайзинг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і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роль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сфері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гостинності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1625" indent="-243204">
                        <a:lnSpc>
                          <a:spcPts val="1410"/>
                        </a:lnSpc>
                        <a:spcBef>
                          <a:spcPts val="430"/>
                        </a:spcBef>
                        <a:buAutoNum type="arabicPeriod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1625" indent="-243204">
                        <a:lnSpc>
                          <a:spcPts val="1410"/>
                        </a:lnSpc>
                        <a:buAutoNum type="arabicPeriod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728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2.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Теоретичні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засади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мерчандайзингу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17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1625" indent="-243204">
                        <a:lnSpc>
                          <a:spcPts val="1410"/>
                        </a:lnSpc>
                        <a:spcBef>
                          <a:spcPts val="430"/>
                        </a:spcBef>
                        <a:buAutoNum type="arabicPeriod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1625" indent="-243204">
                        <a:lnSpc>
                          <a:spcPts val="1410"/>
                        </a:lnSpc>
                        <a:buAutoNum type="arabicPeriod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173">
                <a:tc>
                  <a:txBody>
                    <a:bodyPr/>
                    <a:lstStyle/>
                    <a:p>
                      <a:pPr marL="63500" marR="166370">
                        <a:lnSpc>
                          <a:spcPct val="96000"/>
                        </a:lnSpc>
                        <a:spcBef>
                          <a:spcPts val="50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3. Управління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поведінкою споживача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як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технологія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мерчандайзингу при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реалізації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послуг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1625" indent="-243204">
                        <a:lnSpc>
                          <a:spcPts val="1410"/>
                        </a:lnSpc>
                        <a:spcBef>
                          <a:spcPts val="430"/>
                        </a:spcBef>
                        <a:buAutoNum type="arabicPeriod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1625" indent="-243204">
                        <a:lnSpc>
                          <a:spcPts val="1410"/>
                        </a:lnSpc>
                        <a:buAutoNum type="arabicPeriod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153">
                <a:tc>
                  <a:txBody>
                    <a:bodyPr/>
                    <a:lstStyle/>
                    <a:p>
                      <a:pPr marL="63500" marR="449580">
                        <a:lnSpc>
                          <a:spcPts val="1270"/>
                        </a:lnSpc>
                        <a:spcBef>
                          <a:spcPts val="64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Мерчандайзинг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системі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технологій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маркетингу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менеджменту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812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1625" indent="-243204">
                        <a:lnSpc>
                          <a:spcPts val="1410"/>
                        </a:lnSpc>
                        <a:spcBef>
                          <a:spcPts val="430"/>
                        </a:spcBef>
                        <a:buAutoNum type="arabicPeriod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1625" indent="-243204">
                        <a:lnSpc>
                          <a:spcPts val="1410"/>
                        </a:lnSpc>
                        <a:buAutoNum type="arabicPeriod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ресурсів..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568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5.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Мерчандайзингові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підходи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430"/>
                        </a:spcBef>
                        <a:tabLst>
                          <a:tab pos="30162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1.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19327" y="359664"/>
          <a:ext cx="9261475" cy="3231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8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4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025">
                <a:tc>
                  <a:txBody>
                    <a:bodyPr/>
                    <a:lstStyle/>
                    <a:p>
                      <a:pPr marL="63500" marR="1042669">
                        <a:lnSpc>
                          <a:spcPts val="1270"/>
                        </a:lnSpc>
                        <a:spcBef>
                          <a:spcPts val="53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3. Управління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поведінкою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споживача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технологія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мерчандайзингу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 реалізації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послуг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2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3500" marR="953769">
                        <a:lnSpc>
                          <a:spcPts val="127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Мерчандайзинг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системі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технологій маркетингу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менеджменту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marR="1270" algn="just">
                        <a:lnSpc>
                          <a:spcPts val="1200"/>
                        </a:lnSpc>
                        <a:spcBef>
                          <a:spcPts val="55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завдань: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Кожному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студенту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відвідати два заклади кулінарії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(на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вибір). 2.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Оцінити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їх роботу з точки зору основних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правил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і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принципів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мерчандайзингу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3.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Визначити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який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них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є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більш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комфортабельним </a:t>
                      </a:r>
                      <a:r>
                        <a:rPr sz="1000" spc="-2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споживача.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407">
                <a:tc>
                  <a:txBody>
                    <a:bodyPr/>
                    <a:lstStyle/>
                    <a:p>
                      <a:pPr marL="63500" marR="660400">
                        <a:lnSpc>
                          <a:spcPts val="1270"/>
                        </a:lnSpc>
                        <a:spcBef>
                          <a:spcPts val="107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5.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Мерчандайзингові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підходи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концепції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управління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закладом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готельно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ресторанного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господарства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marR="2540" algn="just">
                        <a:lnSpc>
                          <a:spcPts val="1200"/>
                        </a:lnSpc>
                        <a:spcBef>
                          <a:spcPts val="55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завдань: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Розробити концепцію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та </a:t>
                      </a:r>
                      <a:r>
                        <a:rPr sz="1000" spc="-2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план ресторанного закладу «Замовляй та куштуй» використовуючи теоретичні основи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та ПОС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– матеріали.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153">
                <a:tc>
                  <a:txBody>
                    <a:bodyPr/>
                    <a:lstStyle/>
                    <a:p>
                      <a:pPr marL="63500" marR="249554">
                        <a:lnSpc>
                          <a:spcPts val="1280"/>
                        </a:lnSpc>
                        <a:spcBef>
                          <a:spcPts val="5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6.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Організація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внутрішнього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зовнішнього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простору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закладах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готельного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господарства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marR="3810" indent="38100">
                        <a:lnSpc>
                          <a:spcPts val="1200"/>
                        </a:lnSpc>
                        <a:spcBef>
                          <a:spcPts val="55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Розробка</a:t>
                      </a:r>
                      <a:r>
                        <a:rPr sz="1000" spc="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технологій</a:t>
                      </a:r>
                      <a:r>
                        <a:rPr sz="1000" spc="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мерчандайзингу</a:t>
                      </a:r>
                      <a:r>
                        <a:rPr sz="1000" spc="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1000" spc="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закладах</a:t>
                      </a:r>
                      <a:r>
                        <a:rPr sz="1000" spc="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готельного </a:t>
                      </a:r>
                      <a:r>
                        <a:rPr sz="1000" spc="-2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господарства.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407">
                <a:tc>
                  <a:txBody>
                    <a:bodyPr/>
                    <a:lstStyle/>
                    <a:p>
                      <a:pPr marL="63500" marR="249554">
                        <a:lnSpc>
                          <a:spcPts val="1270"/>
                        </a:lnSpc>
                        <a:spcBef>
                          <a:spcPts val="106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7.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Організація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внутрішнього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зовнішнього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простору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закладах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ресторанного господарства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34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marR="2540" algn="just">
                        <a:lnSpc>
                          <a:spcPts val="1200"/>
                        </a:lnSpc>
                        <a:spcBef>
                          <a:spcPts val="55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завдань: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Розробка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технологій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мерчандайзингу у закладах ресторанного господарства. Розробка дизайну та стилю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меню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044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Мерчандайзинг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системі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маркетингових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комунікацій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9327" y="359664"/>
          <a:ext cx="9261475" cy="23704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3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2046">
                <a:tc>
                  <a:txBody>
                    <a:bodyPr/>
                    <a:lstStyle/>
                    <a:p>
                      <a:pPr marL="63500" marR="539750">
                        <a:lnSpc>
                          <a:spcPct val="96000"/>
                        </a:lnSpc>
                        <a:spcBef>
                          <a:spcPts val="50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формування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концепції та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управління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закладом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готельно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– ресторанного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господарства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430"/>
                        </a:spcBef>
                        <a:tabLst>
                          <a:tab pos="30162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2.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791">
                <a:tc>
                  <a:txBody>
                    <a:bodyPr/>
                    <a:lstStyle/>
                    <a:p>
                      <a:pPr marL="63500" marR="554355">
                        <a:lnSpc>
                          <a:spcPct val="95900"/>
                        </a:lnSpc>
                        <a:spcBef>
                          <a:spcPts val="50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6.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Організація внутрішнього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зовнішнього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простору в закладах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готельного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господарства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1625" indent="-243204">
                        <a:lnSpc>
                          <a:spcPts val="1410"/>
                        </a:lnSpc>
                        <a:spcBef>
                          <a:spcPts val="430"/>
                        </a:spcBef>
                        <a:buAutoNum type="arabicPeriod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1625" indent="-243204">
                        <a:lnSpc>
                          <a:spcPts val="1410"/>
                        </a:lnSpc>
                        <a:buAutoNum type="arabicPeriod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315">
                <a:tc>
                  <a:txBody>
                    <a:bodyPr/>
                    <a:lstStyle/>
                    <a:p>
                      <a:pPr marL="63500" marR="554355">
                        <a:lnSpc>
                          <a:spcPts val="1270"/>
                        </a:lnSpc>
                        <a:spcBef>
                          <a:spcPts val="53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7.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Організація внутрішнього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зовнішнього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простору в закладах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ресторанного господарства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1625" indent="-243204">
                        <a:lnSpc>
                          <a:spcPts val="1410"/>
                        </a:lnSpc>
                        <a:spcBef>
                          <a:spcPts val="960"/>
                        </a:spcBef>
                        <a:buAutoNum type="arabicPeriod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1625" indent="-243204">
                        <a:lnSpc>
                          <a:spcPts val="1410"/>
                        </a:lnSpc>
                        <a:buAutoNum type="arabicPeriod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19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108">
                <a:tc>
                  <a:txBody>
                    <a:bodyPr/>
                    <a:lstStyle/>
                    <a:p>
                      <a:pPr marL="63500" marR="746125">
                        <a:lnSpc>
                          <a:spcPts val="1270"/>
                        </a:lnSpc>
                        <a:spcBef>
                          <a:spcPts val="64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8.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Мерчандайзинг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 системі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маркетингових комунікацій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812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1625" indent="-243204">
                        <a:lnSpc>
                          <a:spcPts val="1410"/>
                        </a:lnSpc>
                        <a:spcBef>
                          <a:spcPts val="434"/>
                        </a:spcBef>
                        <a:buAutoNum type="arabicPeriod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1625" indent="-243204">
                        <a:lnSpc>
                          <a:spcPts val="1410"/>
                        </a:lnSpc>
                        <a:buAutoNum type="arabicPeriod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775075" y="3406267"/>
            <a:ext cx="31451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8.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СИСТЕМА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ОЦІНЮВАННЯ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ВИМОГИ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19327" y="3781678"/>
          <a:ext cx="9258300" cy="2975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8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1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693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73025" marR="231775">
                        <a:lnSpc>
                          <a:spcPct val="110000"/>
                        </a:lnSpc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Загальна система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 оці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ню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ання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курсу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1940" algn="just">
                        <a:lnSpc>
                          <a:spcPts val="124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семестр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освітнього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компоненту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проводяться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два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періодичні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контролі</a:t>
                      </a:r>
                      <a:r>
                        <a:rPr sz="11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(ПКР),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результати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яких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1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складником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результатів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6675" algn="just">
                        <a:lnSpc>
                          <a:spcPct val="11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контрольних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точок першої (КТ1)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 другої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(КТ2). Результати контрольної точки (КТ)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є сумою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поточного (ПК)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(ПКР):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КТ</a:t>
                      </a:r>
                      <a:r>
                        <a:rPr sz="11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ПКР.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Максимальна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1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1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точку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(КТ)</a:t>
                      </a:r>
                      <a:r>
                        <a:rPr sz="11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складає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50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Максимальна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4769" algn="just">
                        <a:lnSpc>
                          <a:spcPct val="1108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(ПКР)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становить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60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від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максимальної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кількості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точку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(КТ),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тобто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40 %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балів,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тобто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решта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точки,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бали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поточний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контроль,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саме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Результати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поточного </a:t>
                      </a:r>
                      <a:r>
                        <a:rPr sz="1100" spc="-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контролю обчислюються як середньозважена оцінок (Хср)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діяльність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здобувача на практичних (семінарських) заняттях, що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входять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число певної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контрольної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точки.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трансферу середньозваженої оцінки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(Хср) в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бали,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що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входять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 40 %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балів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точки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(КТ),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треба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скористатися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формулою: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(Хср)</a:t>
                      </a:r>
                      <a:r>
                        <a:rPr sz="1100" dirty="0">
                          <a:latin typeface="Cambria Math"/>
                          <a:cs typeface="Cambria Math"/>
                        </a:rPr>
                        <a:t>∗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Таким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чином,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якщо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поточний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(ПК)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видів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діяльності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здобувача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всіх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заняттях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Хср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4.1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бали,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які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були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періодичного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(ПКР),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то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перерахування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балів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здійснюється так: ПК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4.1</a:t>
                      </a:r>
                      <a:r>
                        <a:rPr sz="1100" spc="-5" dirty="0">
                          <a:latin typeface="Cambria Math"/>
                          <a:cs typeface="Cambria Math"/>
                        </a:rPr>
                        <a:t>∗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20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 5 = 4.1 * 4 = 16.4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//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16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(балів).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(ПКР) здобувачом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отримано 30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балів.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Тоді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точку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(КТ)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буде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отримано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КТ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ПК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+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ПКР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= 16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+ 30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 46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(балів).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7310" indent="207010" algn="just">
                        <a:lnSpc>
                          <a:spcPct val="1100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право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підвищення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результату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тільки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одного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періодичного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(ПКР)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протягом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двох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тижнів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після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його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складання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випадку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отримання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незадовільної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оцінки.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indent="207010" algn="just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Підсумковим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контролем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екзамен,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складання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надається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тестів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(або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задач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чи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завдань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іншого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4135" algn="just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виду).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Загальний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рейтинг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освітнього компоненту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(ЗР) складається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суми балів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(Е),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отриманих на екзамені,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підсумкової оцінки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(ПО)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ділиться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навпіл.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ЗР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=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+ Е)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0</TotalTime>
  <Words>4196</Words>
  <Application>Microsoft Office PowerPoint</Application>
  <PresentationFormat>Произвольный</PresentationFormat>
  <Paragraphs>393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Cambria Math</vt:lpstr>
      <vt:lpstr>Franklin Gothic Book</vt:lpstr>
      <vt:lpstr>Symbol</vt:lpstr>
      <vt:lpstr>Times New Roman</vt:lpstr>
      <vt:lpstr>Crop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Yaroslav</dc:creator>
  <cp:lastModifiedBy>Acer_Laptop</cp:lastModifiedBy>
  <cp:revision>1</cp:revision>
  <dcterms:created xsi:type="dcterms:W3CDTF">2023-11-19T13:22:26Z</dcterms:created>
  <dcterms:modified xsi:type="dcterms:W3CDTF">2023-11-19T13:24:01Z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2023-11-19T00:00:00Z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2023-11-19T00:00:00Z</vt:filetime>
  </property>
</Properties>
</file>