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706100" cy="7569200"/>
  <p:notesSz cx="10706100" cy="7569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0706893" cy="75692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265" y="1999761"/>
            <a:ext cx="6215797" cy="1672699"/>
          </a:xfrm>
        </p:spPr>
        <p:txBody>
          <a:bodyPr anchor="b">
            <a:noAutofit/>
          </a:bodyPr>
          <a:lstStyle>
            <a:lvl1pPr algn="ctr">
              <a:defRPr sz="5298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265" y="3971487"/>
            <a:ext cx="6215797" cy="1520519"/>
          </a:xfrm>
        </p:spPr>
        <p:txBody>
          <a:bodyPr anchor="t">
            <a:normAutofit/>
          </a:bodyPr>
          <a:lstStyle>
            <a:lvl1pPr marL="0" indent="0" algn="ctr">
              <a:buNone/>
              <a:defRPr sz="2207">
                <a:solidFill>
                  <a:schemeClr val="tx1"/>
                </a:solidFill>
              </a:defRPr>
            </a:lvl1pPr>
            <a:lvl2pPr marL="504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8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3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7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2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1592" y="5578783"/>
            <a:ext cx="788294" cy="30837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264" y="5578783"/>
            <a:ext cx="4759274" cy="30837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1942" y="5578783"/>
            <a:ext cx="484120" cy="308375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64879" y="3831319"/>
            <a:ext cx="598656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48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4" y="5314791"/>
            <a:ext cx="7960184" cy="625511"/>
          </a:xfrm>
        </p:spPr>
        <p:txBody>
          <a:bodyPr anchor="b">
            <a:normAutofit/>
          </a:bodyPr>
          <a:lstStyle>
            <a:lvl1pPr algn="ctr">
              <a:defRPr sz="264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1579" y="1140053"/>
            <a:ext cx="8302944" cy="3709845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766"/>
            </a:lvl2pPr>
            <a:lvl3pPr marL="1009223" indent="0">
              <a:buNone/>
              <a:defRPr sz="1766"/>
            </a:lvl3pPr>
            <a:lvl4pPr marL="1513835" indent="0">
              <a:buNone/>
              <a:defRPr sz="1766"/>
            </a:lvl4pPr>
            <a:lvl5pPr marL="2018447" indent="0">
              <a:buNone/>
              <a:defRPr sz="1766"/>
            </a:lvl5pPr>
            <a:lvl6pPr marL="2523058" indent="0">
              <a:buNone/>
              <a:defRPr sz="1766"/>
            </a:lvl6pPr>
            <a:lvl7pPr marL="3027670" indent="0">
              <a:buNone/>
              <a:defRPr sz="1766"/>
            </a:lvl7pPr>
            <a:lvl8pPr marL="3532281" indent="0">
              <a:buNone/>
              <a:defRPr sz="1766"/>
            </a:lvl8pPr>
            <a:lvl9pPr marL="4036893" indent="0">
              <a:buNone/>
              <a:defRPr sz="176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7914" y="5940302"/>
            <a:ext cx="7960184" cy="54491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324"/>
            </a:lvl2pPr>
            <a:lvl3pPr marL="1009223" indent="0">
              <a:buNone/>
              <a:defRPr sz="1104"/>
            </a:lvl3pPr>
            <a:lvl4pPr marL="1513835" indent="0">
              <a:buNone/>
              <a:defRPr sz="993"/>
            </a:lvl4pPr>
            <a:lvl5pPr marL="2018447" indent="0">
              <a:buNone/>
              <a:defRPr sz="993"/>
            </a:lvl5pPr>
            <a:lvl6pPr marL="2523058" indent="0">
              <a:buNone/>
              <a:defRPr sz="993"/>
            </a:lvl6pPr>
            <a:lvl7pPr marL="3027670" indent="0">
              <a:buNone/>
              <a:defRPr sz="993"/>
            </a:lvl7pPr>
            <a:lvl8pPr marL="3532281" indent="0">
              <a:buNone/>
              <a:defRPr sz="993"/>
            </a:lvl8pPr>
            <a:lvl9pPr marL="4036893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203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4" y="1000919"/>
            <a:ext cx="7960184" cy="3419120"/>
          </a:xfrm>
        </p:spPr>
        <p:txBody>
          <a:bodyPr anchor="ctr">
            <a:normAutofit/>
          </a:bodyPr>
          <a:lstStyle>
            <a:lvl1pPr algn="ctr">
              <a:defRPr sz="353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3" y="4719068"/>
            <a:ext cx="7960187" cy="176614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6870" y="4569553"/>
            <a:ext cx="773502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090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82" y="1083983"/>
            <a:ext cx="7493626" cy="2616515"/>
          </a:xfrm>
        </p:spPr>
        <p:txBody>
          <a:bodyPr anchor="ctr">
            <a:normAutofit/>
          </a:bodyPr>
          <a:lstStyle>
            <a:lvl1pPr algn="ctr">
              <a:defRPr sz="3532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73568" y="3700497"/>
            <a:ext cx="6899484" cy="719541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987"/>
            </a:lvl1pPr>
            <a:lvl2pPr marL="504612" indent="0">
              <a:buFontTx/>
              <a:buNone/>
              <a:defRPr/>
            </a:lvl2pPr>
            <a:lvl3pPr marL="1009223" indent="0">
              <a:buFontTx/>
              <a:buNone/>
              <a:defRPr/>
            </a:lvl3pPr>
            <a:lvl4pPr marL="1513835" indent="0">
              <a:buFontTx/>
              <a:buNone/>
              <a:defRPr/>
            </a:lvl4pPr>
            <a:lvl5pPr marL="2018447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0" y="4793827"/>
            <a:ext cx="7960189" cy="1691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995173" y="999252"/>
            <a:ext cx="535444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/>
            <a:r>
              <a:rPr lang="en-US" sz="794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37561" y="3121131"/>
            <a:ext cx="535444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 algn="r"/>
            <a:r>
              <a:rPr lang="en-US" sz="7947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96871" y="4569553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794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8" y="3651693"/>
            <a:ext cx="7960177" cy="1621120"/>
          </a:xfrm>
        </p:spPr>
        <p:txBody>
          <a:bodyPr anchor="b">
            <a:normAutofit/>
          </a:bodyPr>
          <a:lstStyle>
            <a:lvl1pPr algn="l">
              <a:defRPr sz="3532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6" y="5272813"/>
            <a:ext cx="7960180" cy="949627"/>
          </a:xfrm>
        </p:spPr>
        <p:txBody>
          <a:bodyPr anchor="t">
            <a:normAutofit/>
          </a:bodyPr>
          <a:lstStyle>
            <a:lvl1pPr marL="0" indent="0" algn="l">
              <a:buNone/>
              <a:defRPr sz="198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467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0191" y="1083983"/>
            <a:ext cx="7405718" cy="2476345"/>
          </a:xfrm>
        </p:spPr>
        <p:txBody>
          <a:bodyPr anchor="ctr">
            <a:normAutofit/>
          </a:bodyPr>
          <a:lstStyle>
            <a:lvl1pPr algn="ctr">
              <a:defRPr sz="3532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377916" y="4016722"/>
            <a:ext cx="7960180" cy="978950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3" y="4999410"/>
            <a:ext cx="7960187" cy="1485806"/>
          </a:xfrm>
        </p:spPr>
        <p:txBody>
          <a:bodyPr anchor="t">
            <a:normAutofit/>
          </a:bodyPr>
          <a:lstStyle>
            <a:lvl1pPr marL="0" indent="0" algn="l">
              <a:buNone/>
              <a:defRPr sz="1766">
                <a:solidFill>
                  <a:schemeClr val="tx1"/>
                </a:solidFill>
              </a:defRPr>
            </a:lvl1pPr>
            <a:lvl2pPr marL="504612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1028063" y="989907"/>
            <a:ext cx="535444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/>
            <a:r>
              <a:rPr lang="en-US" sz="883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56637" y="2878159"/>
            <a:ext cx="535444" cy="645419"/>
          </a:xfrm>
          <a:prstGeom prst="rect">
            <a:avLst/>
          </a:prstGeom>
        </p:spPr>
        <p:txBody>
          <a:bodyPr vert="horz" lIns="100923" tIns="50461" rIns="100923" bIns="50461" rtlCol="0" anchor="ctr">
            <a:noAutofit/>
          </a:bodyPr>
          <a:lstStyle/>
          <a:p>
            <a:pPr lvl="0" algn="r"/>
            <a:r>
              <a:rPr lang="en-US" sz="883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96871" y="3784600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113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3" y="1083982"/>
            <a:ext cx="7960184" cy="253241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532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377916" y="3935984"/>
            <a:ext cx="7960180" cy="999134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7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4" y="4933998"/>
            <a:ext cx="7960184" cy="1551219"/>
          </a:xfrm>
        </p:spPr>
        <p:txBody>
          <a:bodyPr anchor="t">
            <a:normAutofit/>
          </a:bodyPr>
          <a:lstStyle>
            <a:lvl1pPr marL="0" indent="0" algn="l">
              <a:buNone/>
              <a:defRPr sz="1766">
                <a:solidFill>
                  <a:schemeClr val="tx1"/>
                </a:solidFill>
              </a:defRPr>
            </a:lvl1pPr>
            <a:lvl2pPr marL="504612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6875" y="3784600"/>
            <a:ext cx="77350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424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7913" y="2748372"/>
            <a:ext cx="7960187" cy="3736846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6871" y="2598858"/>
            <a:ext cx="77350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3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2598" y="1000920"/>
            <a:ext cx="1895497" cy="54842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7916" y="1000920"/>
            <a:ext cx="5755242" cy="5484296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7312454" y="1000920"/>
            <a:ext cx="0" cy="5484296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198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266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496869" y="2600613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319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869" y="1811634"/>
            <a:ext cx="7722271" cy="2011515"/>
          </a:xfrm>
        </p:spPr>
        <p:txBody>
          <a:bodyPr anchor="b">
            <a:normAutofit/>
          </a:bodyPr>
          <a:lstStyle>
            <a:lvl1pPr algn="ctr">
              <a:defRPr sz="4415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6869" y="4122178"/>
            <a:ext cx="7722271" cy="1203054"/>
          </a:xfrm>
        </p:spPr>
        <p:txBody>
          <a:bodyPr anchor="t">
            <a:normAutofit/>
          </a:bodyPr>
          <a:lstStyle>
            <a:lvl1pPr marL="0" indent="0" algn="ctr">
              <a:buNone/>
              <a:defRPr sz="2649">
                <a:solidFill>
                  <a:schemeClr val="tx1"/>
                </a:solidFill>
              </a:defRPr>
            </a:lvl1pPr>
            <a:lvl2pPr marL="504612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223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383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44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05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767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281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689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96871" y="3972662"/>
            <a:ext cx="772227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96869" y="2600613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4" y="1010261"/>
            <a:ext cx="7960184" cy="14390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7914" y="2745096"/>
            <a:ext cx="3907727" cy="380478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8699" y="2745096"/>
            <a:ext cx="3907727" cy="380478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73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6" y="2934232"/>
            <a:ext cx="3907727" cy="636023"/>
          </a:xfrm>
        </p:spPr>
        <p:txBody>
          <a:bodyPr anchor="b">
            <a:noAutofit/>
          </a:bodyPr>
          <a:lstStyle>
            <a:lvl1pPr marL="0" indent="0">
              <a:buNone/>
              <a:defRPr sz="2649" b="0">
                <a:solidFill>
                  <a:schemeClr val="accent1"/>
                </a:solidFill>
              </a:defRPr>
            </a:lvl1pPr>
            <a:lvl2pPr marL="504612" indent="0">
              <a:buNone/>
              <a:defRPr sz="2207" b="1"/>
            </a:lvl2pPr>
            <a:lvl3pPr marL="1009223" indent="0">
              <a:buNone/>
              <a:defRPr sz="1987" b="1"/>
            </a:lvl3pPr>
            <a:lvl4pPr marL="1513835" indent="0">
              <a:buNone/>
              <a:defRPr sz="1766" b="1"/>
            </a:lvl4pPr>
            <a:lvl5pPr marL="2018447" indent="0">
              <a:buNone/>
              <a:defRPr sz="1766" b="1"/>
            </a:lvl5pPr>
            <a:lvl6pPr marL="2523058" indent="0">
              <a:buNone/>
              <a:defRPr sz="1766" b="1"/>
            </a:lvl6pPr>
            <a:lvl7pPr marL="3027670" indent="0">
              <a:buNone/>
              <a:defRPr sz="1766" b="1"/>
            </a:lvl7pPr>
            <a:lvl8pPr marL="3532281" indent="0">
              <a:buNone/>
              <a:defRPr sz="1766" b="1"/>
            </a:lvl8pPr>
            <a:lvl9pPr marL="4036893" indent="0">
              <a:buNone/>
              <a:defRPr sz="176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7916" y="3579601"/>
            <a:ext cx="3907727" cy="2987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4811" y="2934232"/>
            <a:ext cx="3907727" cy="636023"/>
          </a:xfrm>
        </p:spPr>
        <p:txBody>
          <a:bodyPr anchor="b">
            <a:noAutofit/>
          </a:bodyPr>
          <a:lstStyle>
            <a:lvl1pPr marL="0" indent="0">
              <a:buNone/>
              <a:defRPr sz="2649" b="0">
                <a:solidFill>
                  <a:schemeClr val="accent1"/>
                </a:solidFill>
              </a:defRPr>
            </a:lvl1pPr>
            <a:lvl2pPr marL="504612" indent="0">
              <a:buNone/>
              <a:defRPr sz="2207" b="1"/>
            </a:lvl2pPr>
            <a:lvl3pPr marL="1009223" indent="0">
              <a:buNone/>
              <a:defRPr sz="1987" b="1"/>
            </a:lvl3pPr>
            <a:lvl4pPr marL="1513835" indent="0">
              <a:buNone/>
              <a:defRPr sz="1766" b="1"/>
            </a:lvl4pPr>
            <a:lvl5pPr marL="2018447" indent="0">
              <a:buNone/>
              <a:defRPr sz="1766" b="1"/>
            </a:lvl5pPr>
            <a:lvl6pPr marL="2523058" indent="0">
              <a:buNone/>
              <a:defRPr sz="1766" b="1"/>
            </a:lvl6pPr>
            <a:lvl7pPr marL="3027670" indent="0">
              <a:buNone/>
              <a:defRPr sz="1766" b="1"/>
            </a:lvl7pPr>
            <a:lvl8pPr marL="3532281" indent="0">
              <a:buNone/>
              <a:defRPr sz="1766" b="1"/>
            </a:lvl8pPr>
            <a:lvl9pPr marL="4036893" indent="0">
              <a:buNone/>
              <a:defRPr sz="176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4811" y="3579601"/>
            <a:ext cx="3907727" cy="2987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96871" y="2598858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09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3" y="1010261"/>
            <a:ext cx="7960186" cy="14390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6871" y="2598858"/>
            <a:ext cx="772227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782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3" y="1532530"/>
            <a:ext cx="2970168" cy="1513840"/>
          </a:xfrm>
        </p:spPr>
        <p:txBody>
          <a:bodyPr anchor="b">
            <a:normAutofit/>
          </a:bodyPr>
          <a:lstStyle>
            <a:lvl1pPr algn="ctr">
              <a:defRPr sz="264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906" y="1083984"/>
            <a:ext cx="4514194" cy="540123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7913" y="3345397"/>
            <a:ext cx="2970168" cy="2691276"/>
          </a:xfrm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324"/>
            </a:lvl2pPr>
            <a:lvl3pPr marL="1009223" indent="0">
              <a:buNone/>
              <a:defRPr sz="1104"/>
            </a:lvl3pPr>
            <a:lvl4pPr marL="1513835" indent="0">
              <a:buNone/>
              <a:defRPr sz="993"/>
            </a:lvl4pPr>
            <a:lvl5pPr marL="2018447" indent="0">
              <a:buNone/>
              <a:defRPr sz="993"/>
            </a:lvl5pPr>
            <a:lvl6pPr marL="2523058" indent="0">
              <a:buNone/>
              <a:defRPr sz="993"/>
            </a:lvl6pPr>
            <a:lvl7pPr marL="3027670" indent="0">
              <a:buNone/>
              <a:defRPr sz="993"/>
            </a:lvl7pPr>
            <a:lvl8pPr marL="3532281" indent="0">
              <a:buNone/>
              <a:defRPr sz="993"/>
            </a:lvl8pPr>
            <a:lvl9pPr marL="4036893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96870" y="3214573"/>
            <a:ext cx="273225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62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913" y="2079192"/>
            <a:ext cx="4252703" cy="1513840"/>
          </a:xfrm>
        </p:spPr>
        <p:txBody>
          <a:bodyPr anchor="b">
            <a:normAutofit/>
          </a:bodyPr>
          <a:lstStyle>
            <a:lvl1pPr algn="ctr">
              <a:defRPr sz="264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8511" y="1140052"/>
            <a:ext cx="3429913" cy="5289098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766"/>
            </a:lvl2pPr>
            <a:lvl3pPr marL="1009223" indent="0">
              <a:buNone/>
              <a:defRPr sz="1766"/>
            </a:lvl3pPr>
            <a:lvl4pPr marL="1513835" indent="0">
              <a:buNone/>
              <a:defRPr sz="1766"/>
            </a:lvl4pPr>
            <a:lvl5pPr marL="2018447" indent="0">
              <a:buNone/>
              <a:defRPr sz="1766"/>
            </a:lvl5pPr>
            <a:lvl6pPr marL="2523058" indent="0">
              <a:buNone/>
              <a:defRPr sz="1766"/>
            </a:lvl6pPr>
            <a:lvl7pPr marL="3027670" indent="0">
              <a:buNone/>
              <a:defRPr sz="1766"/>
            </a:lvl7pPr>
            <a:lvl8pPr marL="3532281" indent="0">
              <a:buNone/>
              <a:defRPr sz="1766"/>
            </a:lvl8pPr>
            <a:lvl9pPr marL="4036893" indent="0">
              <a:buNone/>
              <a:defRPr sz="176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7913" y="3593033"/>
            <a:ext cx="4252702" cy="2018453"/>
          </a:xfrm>
        </p:spPr>
        <p:txBody>
          <a:bodyPr anchor="t">
            <a:normAutofit/>
          </a:bodyPr>
          <a:lstStyle>
            <a:lvl1pPr marL="0" indent="0" algn="ctr">
              <a:buNone/>
              <a:defRPr sz="1766"/>
            </a:lvl1pPr>
            <a:lvl2pPr marL="504612" indent="0">
              <a:buNone/>
              <a:defRPr sz="1324"/>
            </a:lvl2pPr>
            <a:lvl3pPr marL="1009223" indent="0">
              <a:buNone/>
              <a:defRPr sz="1104"/>
            </a:lvl3pPr>
            <a:lvl4pPr marL="1513835" indent="0">
              <a:buNone/>
              <a:defRPr sz="993"/>
            </a:lvl4pPr>
            <a:lvl5pPr marL="2018447" indent="0">
              <a:buNone/>
              <a:defRPr sz="993"/>
            </a:lvl5pPr>
            <a:lvl6pPr marL="2523058" indent="0">
              <a:buNone/>
              <a:defRPr sz="993"/>
            </a:lvl6pPr>
            <a:lvl7pPr marL="3027670" indent="0">
              <a:buNone/>
              <a:defRPr sz="993"/>
            </a:lvl7pPr>
            <a:lvl8pPr marL="3532281" indent="0">
              <a:buNone/>
              <a:defRPr sz="993"/>
            </a:lvl8pPr>
            <a:lvl9pPr marL="4036893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59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10716013" cy="75692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7914" y="1010261"/>
            <a:ext cx="7960184" cy="143908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7913" y="2748372"/>
            <a:ext cx="7960187" cy="3802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2602" y="6578662"/>
            <a:ext cx="1344448" cy="308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4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913" y="6578662"/>
            <a:ext cx="5976714" cy="308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4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023" y="6578662"/>
            <a:ext cx="463076" cy="308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4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40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ctr" defTabSz="504612" rtl="0" eaLnBrk="1" latinLnBrk="0" hangingPunct="1">
        <a:spcBef>
          <a:spcPct val="0"/>
        </a:spcBef>
        <a:buNone/>
        <a:defRPr sz="4415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382" indent="-315382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649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819994" indent="-315382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207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324606" indent="-315382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987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703064" indent="-189229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766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207676" indent="-189229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775364" indent="-252306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279976" indent="-252306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784587" indent="-252306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4289199" indent="-252306" algn="l" defTabSz="504612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1pPr>
      <a:lvl2pPr marL="504612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2pPr>
      <a:lvl3pPr marL="1009223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3pPr>
      <a:lvl4pPr marL="1513835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4pPr>
      <a:lvl5pPr marL="2018447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5pPr>
      <a:lvl6pPr marL="2523058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6pPr>
      <a:lvl7pPr marL="3027670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7pPr>
      <a:lvl8pPr marL="3532281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8pPr>
      <a:lvl9pPr marL="4036893" algn="l" defTabSz="504612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rnauka.com/issues/economic2022/11/8436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oga.gov.ua/sites/default/files/collections/algoritm_eksportu.pdf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5994" y="680973"/>
            <a:ext cx="5191760" cy="1084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ctr">
              <a:lnSpc>
                <a:spcPts val="1380"/>
              </a:lnSpc>
              <a:spcBef>
                <a:spcPts val="195"/>
              </a:spcBef>
            </a:pPr>
            <a:r>
              <a:rPr sz="1200" b="1" spc="-10" dirty="0">
                <a:latin typeface="Times New Roman"/>
                <a:cs typeface="Times New Roman"/>
              </a:rPr>
              <a:t>МЕЛІТОПОЛЬСЬКИЙ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ДЕРЖАВНИЙ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ПЕДАГОГІЧНИЙ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УНІВЕРСИТЕТ </a:t>
            </a:r>
            <a:r>
              <a:rPr sz="1200" b="1" dirty="0">
                <a:latin typeface="Times New Roman"/>
                <a:cs typeface="Times New Roman"/>
              </a:rPr>
              <a:t>ІМЕНІ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БОГДАНА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85725" marR="85725" indent="13970" algn="ctr">
              <a:lnSpc>
                <a:spcPts val="2760"/>
              </a:lnSpc>
              <a:spcBef>
                <a:spcPts val="75"/>
              </a:spcBef>
            </a:pPr>
            <a:r>
              <a:rPr sz="1200" b="1" dirty="0">
                <a:latin typeface="Times New Roman"/>
                <a:cs typeface="Times New Roman"/>
              </a:rPr>
              <a:t>ФАКУЛЬТЕТ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ІНФОРМАТИКИ,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МАТЕМАТИКИ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КАФЕДРА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ЕКОНОМІКИ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1932685"/>
          <a:ext cx="9224010" cy="4471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6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855">
                <a:tc>
                  <a:txBody>
                    <a:bodyPr/>
                    <a:lstStyle/>
                    <a:p>
                      <a:pPr marL="11430" algn="ctr">
                        <a:lnSpc>
                          <a:spcPts val="1410"/>
                        </a:lnSpc>
                        <a:spcBef>
                          <a:spcPts val="44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компонента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ts val="1410"/>
                        </a:lnSpc>
                        <a:spcBef>
                          <a:spcPts val="44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бізнес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ts val="141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вибіркова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210">
                <a:tc>
                  <a:txBody>
                    <a:bodyPr/>
                    <a:lstStyle/>
                    <a:p>
                      <a:pPr marL="141605" marR="125730" indent="69659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Ступінь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освіти Бакалавр/магістр/доктор</a:t>
                      </a:r>
                      <a:r>
                        <a:rPr sz="12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4695">
                        <a:lnSpc>
                          <a:spcPts val="133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Бакалавр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1001394" marR="111125" indent="-873760">
                        <a:lnSpc>
                          <a:spcPts val="1370"/>
                        </a:lnSpc>
                        <a:spcBef>
                          <a:spcPts val="5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викладання/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Семестр/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(рік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2024-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2025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Науково-педагогічний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працівник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465">
                <a:tc>
                  <a:txBody>
                    <a:bodyPr/>
                    <a:lstStyle/>
                    <a:p>
                      <a:pPr marL="960119" marR="216535" indent="-724535">
                        <a:lnSpc>
                          <a:spcPts val="1360"/>
                        </a:lnSpc>
                        <a:spcBef>
                          <a:spcPts val="56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науково-педагогічного працівника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11430" algn="ctr">
                        <a:lnSpc>
                          <a:spcPts val="1405"/>
                        </a:lnSpc>
                        <a:spcBef>
                          <a:spcPts val="46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ім.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ts val="1405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96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r>
                        <a:rPr sz="12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Богдана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42899"/>
          <a:ext cx="9333230" cy="2415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8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24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«3»</a:t>
                      </a:r>
                      <a:r>
                        <a:rPr sz="11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цілому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основний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03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63500" algn="just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ознак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причинно-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наслідкових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формулювання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висновків.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62230" indent="207010" algn="just">
                        <a:lnSpc>
                          <a:spcPct val="11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«2»</a:t>
                      </a:r>
                      <a:r>
                        <a:rPr sz="1100" b="1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матеріалом.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Фрагментарно,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поверхово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(без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аргументації</a:t>
                      </a:r>
                      <a:r>
                        <a:rPr sz="11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викладає його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питань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неточності.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завдання.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166370" algn="just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Безсистемно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відділяє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випадкові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вміє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зробити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найпростіші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робити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узагальнення, висновки.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149225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1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допуску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8135" marR="111760" indent="-195580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підсумкового контролю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накопичує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впродовж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компоненту.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112395">
                        <a:lnSpc>
                          <a:spcPct val="10730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1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1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заняття (невиконання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014342" y="2927730"/>
            <a:ext cx="26473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9.</a:t>
            </a:r>
            <a:r>
              <a:rPr sz="1200" b="1" spc="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РЕКОМЕНДОВАНА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ЛІТЕРАТУРА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3102990"/>
            <a:ext cx="9271000" cy="248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lnSpc>
                <a:spcPts val="1405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55"/>
              </a:lnSpc>
              <a:buAutoNum type="arabicPeriod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Alain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Verbeke,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I.H.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Lee..</a:t>
            </a:r>
            <a:r>
              <a:rPr sz="1200" spc="-10" dirty="0">
                <a:latin typeface="Times New Roman"/>
                <a:cs typeface="Times New Roman"/>
              </a:rPr>
              <a:t> International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business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strategy.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3rd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675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65"/>
              </a:lnSpc>
              <a:buAutoNum type="arabicPeriod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Болквадзе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Н.І.,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Мигаль</a:t>
            </a:r>
            <a:r>
              <a:rPr sz="1200" spc="3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О.Ф.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Особливості</a:t>
            </a:r>
            <a:r>
              <a:rPr sz="1200" spc="3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закупівельної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логістики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міжнародному</a:t>
            </a:r>
            <a:r>
              <a:rPr sz="1200" spc="3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бізнесі.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науковий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журнал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tabLst>
                <a:tab pos="1102360" algn="l"/>
                <a:tab pos="1656714" algn="l"/>
                <a:tab pos="2663190" algn="l"/>
                <a:tab pos="3348990" algn="l"/>
                <a:tab pos="3685540" algn="l"/>
                <a:tab pos="4031615" algn="l"/>
                <a:tab pos="4516120" algn="l"/>
                <a:tab pos="5126355" algn="l"/>
                <a:tab pos="5630545" algn="l"/>
                <a:tab pos="8919845" algn="l"/>
              </a:tabLst>
            </a:pPr>
            <a:r>
              <a:rPr sz="1200" spc="-10" dirty="0">
                <a:latin typeface="Times New Roman"/>
                <a:cs typeface="Times New Roman"/>
              </a:rPr>
              <a:t>«Інтернаука».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Times New Roman"/>
                <a:cs typeface="Times New Roman"/>
              </a:rPr>
              <a:t>Серія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«Економічні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науки».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50" dirty="0">
                <a:latin typeface="Times New Roman"/>
                <a:cs typeface="Times New Roman"/>
              </a:rPr>
              <a:t>№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Times New Roman"/>
                <a:cs typeface="Times New Roman"/>
              </a:rPr>
              <a:t>11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(67).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2022р.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Times New Roman"/>
                <a:cs typeface="Times New Roman"/>
              </a:rPr>
              <a:t>DOI: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0" dirty="0">
                <a:latin typeface="Times New Roman"/>
                <a:cs typeface="Times New Roman"/>
              </a:rPr>
              <a:t>https://doi.org/10.25313/2520-2294-2022-11-8436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35" dirty="0">
                <a:latin typeface="Times New Roman"/>
                <a:cs typeface="Times New Roman"/>
              </a:rPr>
              <a:t>URL: </a:t>
            </a:r>
            <a:r>
              <a:rPr sz="1200" spc="-10" dirty="0">
                <a:latin typeface="Times New Roman"/>
                <a:cs typeface="Times New Roman"/>
                <a:hlinkClick r:id="rId2"/>
              </a:rPr>
              <a:t>https://www.internauka.com/issues/economic2022/11/8436</a:t>
            </a:r>
            <a:endParaRPr sz="1200">
              <a:latin typeface="Times New Roman"/>
              <a:cs typeface="Times New Roman"/>
            </a:endParaRPr>
          </a:p>
          <a:p>
            <a:pPr marL="12700" marR="160655" indent="541020">
              <a:lnSpc>
                <a:spcPts val="1380"/>
              </a:lnSpc>
              <a:buAutoNum type="arabicPeriod" startAt="3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Bratko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O.S.,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Myhal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O.F.,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Blazhey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I.O.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Consumer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trends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Ukraine under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rapid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technological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changes.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науковий </a:t>
            </a:r>
            <a:r>
              <a:rPr sz="1200" dirty="0">
                <a:latin typeface="Times New Roman"/>
                <a:cs typeface="Times New Roman"/>
              </a:rPr>
              <a:t>журнал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«Інтернаука».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Серія:«Економічні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науки».№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(28).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Серпень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41-</a:t>
            </a:r>
            <a:r>
              <a:rPr sz="1200" spc="-25" dirty="0">
                <a:latin typeface="Times New Roman"/>
                <a:cs typeface="Times New Roman"/>
              </a:rPr>
              <a:t>46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20"/>
              </a:lnSpc>
              <a:buAutoNum type="arabicPeriod" startAt="3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C.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Gopinath.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Globalization:</a:t>
            </a:r>
            <a:r>
              <a:rPr sz="1200" dirty="0">
                <a:latin typeface="Times New Roman"/>
                <a:cs typeface="Times New Roman"/>
              </a:rPr>
              <a:t> 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multi-dimensional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3rd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 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288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85"/>
              </a:lnSpc>
              <a:buAutoNum type="arabicPeriod" startAt="3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Charles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Hill.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International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business: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competing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global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market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place.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1440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70"/>
              </a:lnSpc>
              <a:buAutoNum type="arabicPeriod" startAt="3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Charles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Hill.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Global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business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today.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2022.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640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75"/>
              </a:lnSpc>
              <a:buAutoNum type="arabicPeriod" startAt="3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Daniel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Baack,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Barbara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Czarnecka,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Donald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Baack.</a:t>
            </a:r>
            <a:r>
              <a:rPr sz="1200" spc="-10" dirty="0">
                <a:latin typeface="Times New Roman"/>
                <a:cs typeface="Times New Roman"/>
              </a:rPr>
              <a:t> International </a:t>
            </a:r>
            <a:r>
              <a:rPr sz="1200" dirty="0">
                <a:latin typeface="Times New Roman"/>
                <a:cs typeface="Times New Roman"/>
              </a:rPr>
              <a:t>marketing.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2nd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672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90"/>
              </a:lnSpc>
              <a:buAutoNum type="arabicPeriod" startAt="3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David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Deakins.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Entrepreneurship:</a:t>
            </a:r>
            <a:r>
              <a:rPr sz="1200" dirty="0">
                <a:latin typeface="Times New Roman"/>
                <a:cs typeface="Times New Roman"/>
              </a:rPr>
              <a:t> a</a:t>
            </a:r>
            <a:r>
              <a:rPr sz="1200" spc="-10" dirty="0">
                <a:latin typeface="Times New Roman"/>
                <a:cs typeface="Times New Roman"/>
              </a:rPr>
              <a:t> contemporary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global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approach.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296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12700" marR="175895" indent="541020">
              <a:lnSpc>
                <a:spcPts val="1380"/>
              </a:lnSpc>
              <a:spcBef>
                <a:spcPts val="65"/>
              </a:spcBef>
              <a:buAutoNum type="arabicPeriod" startAt="3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Dluhopolskyi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O.V.,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Ivashuk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Y.P.,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Zatonatska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T.H.,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Myhal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O.F.,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Farion-</a:t>
            </a:r>
            <a:r>
              <a:rPr sz="1200" dirty="0">
                <a:latin typeface="Times New Roman"/>
                <a:cs typeface="Times New Roman"/>
              </a:rPr>
              <a:t>Melnyk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A.I.,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Kolesnikov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A.P.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goodecology: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results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international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survey.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Journal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Geology,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Geography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Geoecology,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31(3).Wos.,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2022.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6291" y="5551169"/>
            <a:ext cx="21590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10.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25" dirty="0">
                <a:latin typeface="Times New Roman"/>
                <a:cs typeface="Times New Roman"/>
              </a:rPr>
              <a:t>11.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25" dirty="0">
                <a:latin typeface="Times New Roman"/>
                <a:cs typeface="Times New Roman"/>
              </a:rPr>
              <a:t>12.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25" dirty="0">
                <a:latin typeface="Times New Roman"/>
                <a:cs typeface="Times New Roman"/>
              </a:rPr>
              <a:t>13.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25" dirty="0">
                <a:latin typeface="Times New Roman"/>
                <a:cs typeface="Times New Roman"/>
              </a:rPr>
              <a:t>14.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6041" y="5551169"/>
            <a:ext cx="836104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Ilan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Alon.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Global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marketing.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3rd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666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John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Wild,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Kenneth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Wild.</a:t>
            </a:r>
            <a:r>
              <a:rPr sz="1200" spc="-10" dirty="0">
                <a:latin typeface="Times New Roman"/>
                <a:cs typeface="Times New Roman"/>
              </a:rPr>
              <a:t> International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business: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challenges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globalization.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9th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448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12700" marR="398780">
              <a:lnSpc>
                <a:spcPts val="1380"/>
              </a:lnSpc>
              <a:spcBef>
                <a:spcPts val="65"/>
              </a:spcBef>
            </a:pPr>
            <a:r>
              <a:rPr sz="1200" spc="-10" dirty="0">
                <a:latin typeface="Times New Roman"/>
                <a:cs typeface="Times New Roman"/>
              </a:rPr>
              <a:t>Larry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DiMatteo.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International</a:t>
            </a:r>
            <a:r>
              <a:rPr sz="1200" dirty="0">
                <a:latin typeface="Times New Roman"/>
                <a:cs typeface="Times New Roman"/>
              </a:rPr>
              <a:t> business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legal environment: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transactional </a:t>
            </a:r>
            <a:r>
              <a:rPr sz="1200" dirty="0">
                <a:latin typeface="Times New Roman"/>
                <a:cs typeface="Times New Roman"/>
              </a:rPr>
              <a:t>approach.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768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 </a:t>
            </a:r>
            <a:r>
              <a:rPr sz="1200" dirty="0">
                <a:latin typeface="Times New Roman"/>
                <a:cs typeface="Times New Roman"/>
              </a:rPr>
              <a:t>Leslie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Hamilton,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Philip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Webster.</a:t>
            </a:r>
            <a:r>
              <a:rPr sz="1200" spc="-10" dirty="0">
                <a:latin typeface="Times New Roman"/>
                <a:cs typeface="Times New Roman"/>
              </a:rPr>
              <a:t> International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business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environment.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4th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 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488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sz="1200" spc="-10" dirty="0">
                <a:latin typeface="Times New Roman"/>
                <a:cs typeface="Times New Roman"/>
              </a:rPr>
              <a:t>Mattew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Sawyer.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Make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America: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international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companies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entrepreneurs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successfully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enter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scale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U.S.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markets.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6427723"/>
            <a:ext cx="8561070" cy="38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 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2022.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272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415"/>
              </a:lnSpc>
              <a:tabLst>
                <a:tab pos="911860" algn="l"/>
              </a:tabLst>
            </a:pPr>
            <a:r>
              <a:rPr sz="1200" spc="-25" dirty="0">
                <a:latin typeface="Times New Roman"/>
                <a:cs typeface="Times New Roman"/>
              </a:rPr>
              <a:t>15.</a:t>
            </a:r>
            <a:r>
              <a:rPr sz="1200" dirty="0">
                <a:latin typeface="Times New Roman"/>
                <a:cs typeface="Times New Roman"/>
              </a:rPr>
              <a:t>	Richard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Steers,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Joyce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Osland.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across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cultures: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challenges,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strategies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4th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452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4104"/>
            <a:ext cx="926528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359410">
              <a:lnSpc>
                <a:spcPts val="1380"/>
              </a:lnSpc>
              <a:spcBef>
                <a:spcPts val="195"/>
              </a:spcBef>
              <a:tabLst>
                <a:tab pos="911860" algn="l"/>
                <a:tab pos="2118995" algn="l"/>
                <a:tab pos="3303270" algn="l"/>
                <a:tab pos="4094479" algn="l"/>
                <a:tab pos="5233035" algn="l"/>
                <a:tab pos="6155055" algn="l"/>
                <a:tab pos="7589520" algn="l"/>
                <a:tab pos="8916670" algn="l"/>
              </a:tabLst>
            </a:pPr>
            <a:r>
              <a:rPr sz="1200" spc="-25" dirty="0">
                <a:latin typeface="Times New Roman"/>
                <a:cs typeface="Times New Roman"/>
              </a:rPr>
              <a:t>16.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Алгоритм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експорту.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25" dirty="0">
                <a:latin typeface="Times New Roman"/>
                <a:cs typeface="Times New Roman"/>
              </a:rPr>
              <a:t>Що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потрібно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знати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українському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Times New Roman"/>
                <a:cs typeface="Times New Roman"/>
              </a:rPr>
              <a:t>експортеру.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40" dirty="0">
                <a:latin typeface="Times New Roman"/>
                <a:cs typeface="Times New Roman"/>
              </a:rPr>
              <a:t>URL: </a:t>
            </a:r>
            <a:r>
              <a:rPr sz="1200" spc="-10" dirty="0">
                <a:latin typeface="Times New Roman"/>
                <a:cs typeface="Times New Roman"/>
                <a:hlinkClick r:id="rId2"/>
              </a:rPr>
              <a:t>http://loga.gov.ua/sites/default/files/collections/algoritm_eksportu.pdf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(дата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звернення: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17.08.2021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р.).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291" y="674878"/>
            <a:ext cx="215900" cy="38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17.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sz="1200" spc="-25" dirty="0">
                <a:latin typeface="Times New Roman"/>
                <a:cs typeface="Times New Roman"/>
              </a:rPr>
              <a:t>18.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6041" y="674878"/>
            <a:ext cx="8329295" cy="38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Доброва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Н.В.,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Осипова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М.М.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бізнесу: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Одеса: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Бондаренко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305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практикум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студ.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спеціальностей </a:t>
            </a:r>
            <a:r>
              <a:rPr sz="1200" spc="-10" dirty="0">
                <a:latin typeface="Times New Roman"/>
                <a:cs typeface="Times New Roman"/>
              </a:rPr>
              <a:t>«Міжнародні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суспільні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комунікації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регіональні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студії»,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1025397"/>
            <a:ext cx="66097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«Міжнародні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відносини»/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Укладач: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Карасьова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Н.А.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Видавництво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Ліра-</a:t>
            </a:r>
            <a:r>
              <a:rPr sz="1200" dirty="0">
                <a:latin typeface="Times New Roman"/>
                <a:cs typeface="Times New Roman"/>
              </a:rPr>
              <a:t>К,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74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291" y="1200658"/>
            <a:ext cx="2159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19.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25" dirty="0">
                <a:latin typeface="Times New Roman"/>
                <a:cs typeface="Times New Roman"/>
              </a:rPr>
              <a:t>20.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25" dirty="0">
                <a:latin typeface="Times New Roman"/>
                <a:cs typeface="Times New Roman"/>
              </a:rPr>
              <a:t>21.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6041" y="1200658"/>
            <a:ext cx="8127365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маркетинг: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Князєва,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Колбушкін,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Петровська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164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 </a:t>
            </a: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маркетинг: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заг.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А.А.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Мазаракі,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Т.М.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Мельник.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торг.-</a:t>
            </a:r>
            <a:r>
              <a:rPr sz="1200" dirty="0">
                <a:latin typeface="Times New Roman"/>
                <a:cs typeface="Times New Roman"/>
              </a:rPr>
              <a:t>екон.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ун-</a:t>
            </a:r>
            <a:r>
              <a:rPr sz="1200" dirty="0">
                <a:latin typeface="Times New Roman"/>
                <a:cs typeface="Times New Roman"/>
              </a:rPr>
              <a:t>т,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448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 </a:t>
            </a:r>
            <a:r>
              <a:rPr sz="1200" dirty="0">
                <a:latin typeface="Times New Roman"/>
                <a:cs typeface="Times New Roman"/>
              </a:rPr>
              <a:t>Сазонець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О.М.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Управління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міжнародним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бізнесом: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посібник.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Рівне: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НУВГП,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338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1907794"/>
            <a:ext cx="9254490" cy="248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lnSpc>
                <a:spcPts val="1405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Допоміжна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55"/>
              </a:lnSpc>
              <a:buAutoNum type="arabicPeriod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Гура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Романовський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Книш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Психологія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лідерства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бізнесі: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навчальний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Гура,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Романовський,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Книш.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Харків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«Друкарня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Мадрид»,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100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85"/>
              </a:lnSpc>
              <a:buAutoNum type="arabicPeriod" startAt="2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Дафт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Уроки</a:t>
            </a:r>
            <a:r>
              <a:rPr sz="1200" spc="-10" dirty="0">
                <a:latin typeface="Times New Roman"/>
                <a:cs typeface="Times New Roman"/>
              </a:rPr>
              <a:t> лидерства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Дафт,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участии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Лейн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[пер.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Козлова,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Андреевой].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Эксмо,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2006.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480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85"/>
              </a:lnSpc>
              <a:buAutoNum type="arabicPeriod" startAt="2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Етика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лідерства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Модуль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заради</a:t>
            </a:r>
            <a:r>
              <a:rPr sz="1200" spc="-10" dirty="0">
                <a:latin typeface="Times New Roman"/>
                <a:cs typeface="Times New Roman"/>
              </a:rPr>
              <a:t> справедливості: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серія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університетських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модулей: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Доброчесність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етика.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Відень,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2021.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80"/>
              </a:lnSpc>
              <a:buAutoNum type="arabicPeriod" startAt="4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Концепція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лидера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слуги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ресурс].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Режим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доступа: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www.sapanet.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ru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Lab_LPR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Джон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_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Фейворс.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Название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экрана.</a:t>
            </a:r>
            <a:endParaRPr sz="1200">
              <a:latin typeface="Times New Roman"/>
              <a:cs typeface="Times New Roman"/>
            </a:endParaRPr>
          </a:p>
          <a:p>
            <a:pPr marL="12700" marR="22860" indent="541020">
              <a:lnSpc>
                <a:spcPts val="1380"/>
              </a:lnSpc>
              <a:spcBef>
                <a:spcPts val="65"/>
              </a:spcBef>
              <a:buAutoNum type="arabicPeriod" startAt="4"/>
              <a:tabLst>
                <a:tab pos="553720" algn="l"/>
              </a:tabLst>
            </a:pPr>
            <a:r>
              <a:rPr sz="1200" spc="-20" dirty="0">
                <a:latin typeface="Times New Roman"/>
                <a:cs typeface="Times New Roman"/>
              </a:rPr>
              <a:t>Ложачевська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Кончин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Новикова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міжнародною</a:t>
            </a:r>
            <a:r>
              <a:rPr sz="1200" spc="-20" dirty="0">
                <a:latin typeface="Times New Roman"/>
                <a:cs typeface="Times New Roman"/>
              </a:rPr>
              <a:t> конкурентоспроможністю підприємства:</a:t>
            </a:r>
            <a:r>
              <a:rPr sz="1200" spc="-10" dirty="0">
                <a:latin typeface="Times New Roman"/>
                <a:cs typeface="Times New Roman"/>
              </a:rPr>
              <a:t> навч.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посіб.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Київ: </a:t>
            </a:r>
            <a:r>
              <a:rPr sz="1200" dirty="0">
                <a:latin typeface="Times New Roman"/>
                <a:cs typeface="Times New Roman"/>
              </a:rPr>
              <a:t>НАУ,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2014.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400с.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10"/>
              </a:lnSpc>
              <a:buAutoNum type="arabicPeriod" startAt="4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Михайленко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Посібник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дисципліни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«Міжнародний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бізнес».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Дніпро: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Видавництво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«КИТ»,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128</a:t>
            </a:r>
            <a:r>
              <a:rPr sz="1200" spc="-25" dirty="0">
                <a:latin typeface="Times New Roman"/>
                <a:cs typeface="Times New Roman"/>
              </a:rPr>
              <a:t> с.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75"/>
              </a:lnSpc>
              <a:buAutoNum type="arabicPeriod" startAt="4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Вергуна.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ВАДЕКС,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2014.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810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541020">
              <a:lnSpc>
                <a:spcPts val="1380"/>
              </a:lnSpc>
              <a:spcBef>
                <a:spcPts val="65"/>
              </a:spcBef>
              <a:buAutoNum type="arabicPeriod" startAt="4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Нестуля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О.О.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лідерства.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Наукові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концепції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(середина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ХІХ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століття-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початок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ХХ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століття):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навч.посіб.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О.О.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Нестуля,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С.І. </a:t>
            </a:r>
            <a:r>
              <a:rPr sz="1200" dirty="0">
                <a:latin typeface="Times New Roman"/>
                <a:cs typeface="Times New Roman"/>
              </a:rPr>
              <a:t>Нестуля.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Полтава: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ПУЕТ,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12–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46</a:t>
            </a:r>
            <a:endParaRPr sz="1200">
              <a:latin typeface="Times New Roman"/>
              <a:cs typeface="Times New Roman"/>
            </a:endParaRPr>
          </a:p>
          <a:p>
            <a:pPr marL="553720" indent="-181610">
              <a:lnSpc>
                <a:spcPts val="1345"/>
              </a:lnSpc>
              <a:buAutoNum type="arabicPeriod" startAt="4"/>
              <a:tabLst>
                <a:tab pos="553720" algn="l"/>
              </a:tabLst>
            </a:pPr>
            <a:r>
              <a:rPr sz="1200" dirty="0">
                <a:latin typeface="Times New Roman"/>
                <a:cs typeface="Times New Roman"/>
              </a:rPr>
              <a:t>Пинтосевич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Влияй!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заповедей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лидера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Пинтосевич.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Изд.-</a:t>
            </a:r>
            <a:r>
              <a:rPr sz="1200" dirty="0">
                <a:latin typeface="Times New Roman"/>
                <a:cs typeface="Times New Roman"/>
              </a:rPr>
              <a:t>во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«Э»,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6041" y="4355972"/>
            <a:ext cx="8364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Теорія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практика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формування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лідера: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навчальний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посібник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/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О.Г.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Романовський,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Т.В.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Гура,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А.Є.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Книш,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В.В.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Бондаренко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Харків,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4355972"/>
            <a:ext cx="725170" cy="911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>
              <a:lnSpc>
                <a:spcPts val="1410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10.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 </a:t>
            </a:r>
            <a:r>
              <a:rPr sz="1200" spc="-25" dirty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80"/>
              </a:lnSpc>
            </a:pPr>
            <a:r>
              <a:rPr sz="1200" spc="-25" dirty="0">
                <a:latin typeface="Times New Roman"/>
                <a:cs typeface="Times New Roman"/>
              </a:rPr>
              <a:t>11.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2017 С. </a:t>
            </a:r>
            <a:r>
              <a:rPr sz="1200" spc="-25" dirty="0">
                <a:latin typeface="Times New Roman"/>
                <a:cs typeface="Times New Roman"/>
              </a:rPr>
              <a:t>57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415"/>
              </a:lnSpc>
            </a:pPr>
            <a:r>
              <a:rPr sz="1200" spc="-25" dirty="0">
                <a:latin typeface="Times New Roman"/>
                <a:cs typeface="Times New Roman"/>
              </a:rPr>
              <a:t>12.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06041" y="4706492"/>
            <a:ext cx="8364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Теорія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практика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формування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лідера: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навчальний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посібник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/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О.Г.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Романовський,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Т.В.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Гура,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А.Є.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Книш,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В.В.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Бондаренко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Харків,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6041" y="5058917"/>
            <a:ext cx="8229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Ушакова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Г.,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Величко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Печенка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Управління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міжнародним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бізнесом: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конспект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лекцій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студентів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економічного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6627" y="5234178"/>
            <a:ext cx="7344409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спрямування,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аспірантів,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викладачів.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Харків: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Видавництво </a:t>
            </a:r>
            <a:r>
              <a:rPr sz="1200" spc="-10" dirty="0">
                <a:latin typeface="Times New Roman"/>
                <a:cs typeface="Times New Roman"/>
              </a:rPr>
              <a:t>«Форт»,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126с.</a:t>
            </a:r>
            <a:endParaRPr sz="1200">
              <a:latin typeface="Times New Roman"/>
              <a:cs typeface="Times New Roman"/>
            </a:endParaRPr>
          </a:p>
          <a:p>
            <a:pPr marL="60071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13.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Файчук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Сидоренко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Міжнародний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НУБіП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2016.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236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0200"/>
            <a:ext cx="9290685" cy="5996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0" indent="-151130">
              <a:lnSpc>
                <a:spcPts val="1390"/>
              </a:lnSpc>
              <a:spcBef>
                <a:spcPts val="100"/>
              </a:spcBef>
              <a:buAutoNum type="arabicPeriod"/>
              <a:tabLst>
                <a:tab pos="4406900" algn="l"/>
              </a:tabLst>
            </a:pPr>
            <a:r>
              <a:rPr sz="1200" b="1" spc="-10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 marL="462280" algn="just">
              <a:lnSpc>
                <a:spcPts val="1365"/>
              </a:lnSpc>
            </a:pPr>
            <a:r>
              <a:rPr sz="1200" dirty="0">
                <a:latin typeface="Times New Roman"/>
                <a:cs typeface="Times New Roman"/>
              </a:rPr>
              <a:t>Освітній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належить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циклу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вибіркових.</a:t>
            </a:r>
            <a:endParaRPr sz="1200">
              <a:latin typeface="Times New Roman"/>
              <a:cs typeface="Times New Roman"/>
            </a:endParaRPr>
          </a:p>
          <a:p>
            <a:pPr marL="12700" marR="9525" indent="457200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Освітній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«Міжнародний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бізнес»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спрямований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отримання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компетентностей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основних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положень,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понять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дефініцій,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розкривають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зміст,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характер,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тенденції,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фундаментальні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принципи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міжнародного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бізнесу.</a:t>
            </a:r>
            <a:endParaRPr sz="1200">
              <a:latin typeface="Times New Roman"/>
              <a:cs typeface="Times New Roman"/>
            </a:endParaRPr>
          </a:p>
          <a:p>
            <a:pPr marL="12700" marR="6985" indent="457200" algn="just">
              <a:lnSpc>
                <a:spcPts val="1380"/>
              </a:lnSpc>
            </a:pPr>
            <a:r>
              <a:rPr sz="1200" spc="-10" dirty="0">
                <a:latin typeface="Times New Roman"/>
                <a:cs typeface="Times New Roman"/>
              </a:rPr>
              <a:t>Завданням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освітнього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компоненту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-10" dirty="0">
                <a:latin typeface="Times New Roman"/>
                <a:cs typeface="Times New Roman"/>
              </a:rPr>
              <a:t> набуття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здобувачами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компетентностей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вмінь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використовувати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сучасні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інструменти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технології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організації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ведення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міжнародного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бізнесу,</a:t>
            </a:r>
            <a:r>
              <a:rPr sz="1200" spc="2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аналізувати</a:t>
            </a:r>
            <a:r>
              <a:rPr sz="1200" spc="2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вплив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факторів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міжнародного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бізнес-</a:t>
            </a:r>
            <a:r>
              <a:rPr sz="1200" dirty="0">
                <a:latin typeface="Times New Roman"/>
                <a:cs typeface="Times New Roman"/>
              </a:rPr>
              <a:t>середовища</a:t>
            </a:r>
            <a:r>
              <a:rPr sz="1200" spc="229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235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діяльність транснаціональних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корпорацій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видами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здійснюється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періодичним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контролем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за </a:t>
            </a:r>
            <a:r>
              <a:rPr sz="1200" dirty="0">
                <a:latin typeface="Times New Roman"/>
                <a:cs typeface="Times New Roman"/>
              </a:rPr>
              <a:t>тестами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після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засвоєння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ними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кожного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модулів.</a:t>
            </a:r>
            <a:endParaRPr sz="1200">
              <a:latin typeface="Times New Roman"/>
              <a:cs typeface="Times New Roman"/>
            </a:endParaRPr>
          </a:p>
          <a:p>
            <a:pPr marL="12700" marR="13335" indent="4495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результатами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суми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балів,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набраних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дві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(Модуль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1,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Модуль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контрольні точки,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виставляється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підсумкова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за </a:t>
            </a:r>
            <a:r>
              <a:rPr sz="1200" dirty="0">
                <a:latin typeface="Times New Roman"/>
                <a:cs typeface="Times New Roman"/>
              </a:rPr>
              <a:t>національною,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100-</a:t>
            </a:r>
            <a:r>
              <a:rPr sz="1200" dirty="0">
                <a:latin typeface="Times New Roman"/>
                <a:cs typeface="Times New Roman"/>
              </a:rPr>
              <a:t>бальною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шкалами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ECTS.</a:t>
            </a:r>
            <a:endParaRPr sz="1200">
              <a:latin typeface="Times New Roman"/>
              <a:cs typeface="Times New Roman"/>
            </a:endParaRPr>
          </a:p>
          <a:p>
            <a:pPr marL="2945765" indent="-151130">
              <a:lnSpc>
                <a:spcPts val="1400"/>
              </a:lnSpc>
              <a:spcBef>
                <a:spcPts val="1325"/>
              </a:spcBef>
              <a:buAutoNum type="arabicPeriod" startAt="2"/>
              <a:tabLst>
                <a:tab pos="2945765" algn="l"/>
              </a:tabLst>
            </a:pPr>
            <a:r>
              <a:rPr sz="1200" b="1" dirty="0">
                <a:latin typeface="Times New Roman"/>
                <a:cs typeface="Times New Roman"/>
              </a:rPr>
              <a:t>МЕТА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ЗАВДАННЯ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КОМПОНЕНТА</a:t>
            </a:r>
            <a:endParaRPr sz="1200">
              <a:latin typeface="Times New Roman"/>
              <a:cs typeface="Times New Roman"/>
            </a:endParaRPr>
          </a:p>
          <a:p>
            <a:pPr marL="12700" marR="6985" indent="359410" algn="just">
              <a:lnSpc>
                <a:spcPct val="967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Метою</a:t>
            </a:r>
            <a:r>
              <a:rPr sz="1200" b="1" spc="17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18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2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«Міжнародний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бізнес»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майбутніх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фахівців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сфері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організації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управління </a:t>
            </a:r>
            <a:r>
              <a:rPr sz="1200" dirty="0">
                <a:latin typeface="Times New Roman"/>
                <a:cs typeface="Times New Roman"/>
              </a:rPr>
              <a:t>бізнесом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ринках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урахуванням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усіх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факторів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бізнес-</a:t>
            </a:r>
            <a:r>
              <a:rPr sz="1200" dirty="0">
                <a:latin typeface="Times New Roman"/>
                <a:cs typeface="Times New Roman"/>
              </a:rPr>
              <a:t>середовища.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 «Міжнародний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бізнес»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дає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теоретичну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та </a:t>
            </a:r>
            <a:r>
              <a:rPr sz="1200" spc="-10" dirty="0">
                <a:latin typeface="Times New Roman"/>
                <a:cs typeface="Times New Roman"/>
              </a:rPr>
              <a:t>практичну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підготовку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майбутнім фахівцям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різноманітних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видів </a:t>
            </a:r>
            <a:r>
              <a:rPr sz="1200" spc="-10" dirty="0">
                <a:latin typeface="Times New Roman"/>
                <a:cs typeface="Times New Roman"/>
              </a:rPr>
              <a:t>міжнародного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ними, </a:t>
            </a:r>
            <a:r>
              <a:rPr sz="1200" spc="-10" dirty="0">
                <a:latin typeface="Times New Roman"/>
                <a:cs typeface="Times New Roman"/>
              </a:rPr>
              <a:t>дослідження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впливу </a:t>
            </a:r>
            <a:r>
              <a:rPr sz="1200" dirty="0">
                <a:latin typeface="Times New Roman"/>
                <a:cs typeface="Times New Roman"/>
              </a:rPr>
              <a:t>факторів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міжнародного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середовища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діяльність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компанії,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ефективних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3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бізнес-</a:t>
            </a:r>
            <a:r>
              <a:rPr sz="1200" dirty="0">
                <a:latin typeface="Times New Roman"/>
                <a:cs typeface="Times New Roman"/>
              </a:rPr>
              <a:t>стратегій,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виявлення </a:t>
            </a:r>
            <a:r>
              <a:rPr sz="1200" dirty="0">
                <a:latin typeface="Times New Roman"/>
                <a:cs typeface="Times New Roman"/>
              </a:rPr>
              <a:t>особливостей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бізнес-</a:t>
            </a:r>
            <a:r>
              <a:rPr sz="1200" dirty="0">
                <a:latin typeface="Times New Roman"/>
                <a:cs typeface="Times New Roman"/>
              </a:rPr>
              <a:t>етикету різних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країн,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корпоративної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культури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корпоративного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іміджу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компанії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ринках,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програм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відповідальності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-10" dirty="0">
                <a:latin typeface="Times New Roman"/>
                <a:cs typeface="Times New Roman"/>
              </a:rPr>
              <a:t> ринках.</a:t>
            </a:r>
            <a:endParaRPr sz="1200">
              <a:latin typeface="Times New Roman"/>
              <a:cs typeface="Times New Roman"/>
            </a:endParaRPr>
          </a:p>
          <a:p>
            <a:pPr marL="372110" algn="just">
              <a:lnSpc>
                <a:spcPts val="1370"/>
              </a:lnSpc>
            </a:pPr>
            <a:r>
              <a:rPr sz="1200" b="1" spc="-10" dirty="0">
                <a:latin typeface="Times New Roman"/>
                <a:cs typeface="Times New Roman"/>
              </a:rPr>
              <a:t>Основними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цілями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освітнього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теоретична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підготовка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студентів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фаху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питань:</a:t>
            </a:r>
            <a:endParaRPr sz="1200">
              <a:latin typeface="Times New Roman"/>
              <a:cs typeface="Times New Roman"/>
            </a:endParaRPr>
          </a:p>
          <a:p>
            <a:pPr marL="475615" indent="-103505" algn="just">
              <a:lnSpc>
                <a:spcPts val="1600"/>
              </a:lnSpc>
              <a:buChar char="-"/>
              <a:tabLst>
                <a:tab pos="475615" algn="l"/>
              </a:tabLst>
            </a:pPr>
            <a:r>
              <a:rPr sz="1400" dirty="0">
                <a:latin typeface="Times New Roman"/>
                <a:cs typeface="Times New Roman"/>
              </a:rPr>
              <a:t>формування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системи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знань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найбільш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важливі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аспекти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діяльності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суб’єктів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бізнесу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світовій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економіці;</a:t>
            </a:r>
            <a:endParaRPr sz="1400">
              <a:latin typeface="Times New Roman"/>
              <a:cs typeface="Times New Roman"/>
            </a:endParaRPr>
          </a:p>
          <a:p>
            <a:pPr marL="12700" marR="10795" indent="456565">
              <a:lnSpc>
                <a:spcPts val="1610"/>
              </a:lnSpc>
              <a:spcBef>
                <a:spcPts val="65"/>
              </a:spcBef>
              <a:buChar char="-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оволодіння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науковими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підходами,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практичними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методами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засобами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порівняння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показників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визначення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рейтингів </a:t>
            </a:r>
            <a:r>
              <a:rPr sz="1400" dirty="0">
                <a:latin typeface="Times New Roman"/>
                <a:cs typeface="Times New Roman"/>
              </a:rPr>
              <a:t>міжнародних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компаній;</a:t>
            </a:r>
            <a:endParaRPr sz="1400">
              <a:latin typeface="Times New Roman"/>
              <a:cs typeface="Times New Roman"/>
            </a:endParaRPr>
          </a:p>
          <a:p>
            <a:pPr marL="492125" indent="-120014">
              <a:lnSpc>
                <a:spcPts val="1530"/>
              </a:lnSpc>
              <a:buChar char="-"/>
              <a:tabLst>
                <a:tab pos="492125" algn="l"/>
              </a:tabLst>
            </a:pPr>
            <a:r>
              <a:rPr sz="1400" dirty="0">
                <a:latin typeface="Times New Roman"/>
                <a:cs typeface="Times New Roman"/>
              </a:rPr>
              <a:t>розвиток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умінь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із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визначення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обґрунтування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наслідків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експорту,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імпорту,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зустрічної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торгівлі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міжнародному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sz="1400" spc="-10" dirty="0">
                <a:latin typeface="Times New Roman"/>
                <a:cs typeface="Times New Roman"/>
              </a:rPr>
              <a:t>бізнесі;</a:t>
            </a:r>
            <a:endParaRPr sz="1400">
              <a:latin typeface="Times New Roman"/>
              <a:cs typeface="Times New Roman"/>
            </a:endParaRPr>
          </a:p>
          <a:p>
            <a:pPr marL="475615" indent="-103505">
              <a:lnSpc>
                <a:spcPts val="1614"/>
              </a:lnSpc>
              <a:buChar char="-"/>
              <a:tabLst>
                <a:tab pos="475615" algn="l"/>
              </a:tabLst>
            </a:pPr>
            <a:r>
              <a:rPr sz="1400" spc="-10" dirty="0">
                <a:latin typeface="Times New Roman"/>
                <a:cs typeface="Times New Roman"/>
              </a:rPr>
              <a:t>опанування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інструментарію аналізу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соціально-економічних </a:t>
            </a:r>
            <a:r>
              <a:rPr sz="1400" dirty="0">
                <a:latin typeface="Times New Roman"/>
                <a:cs typeface="Times New Roman"/>
              </a:rPr>
              <a:t>процесів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сфері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міжнародного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бізнесу;</a:t>
            </a:r>
            <a:endParaRPr sz="1400">
              <a:latin typeface="Times New Roman"/>
              <a:cs typeface="Times New Roman"/>
            </a:endParaRPr>
          </a:p>
          <a:p>
            <a:pPr marL="12700" marR="15875" indent="517525">
              <a:lnSpc>
                <a:spcPts val="1610"/>
              </a:lnSpc>
              <a:spcBef>
                <a:spcPts val="70"/>
              </a:spcBef>
              <a:buChar char="-"/>
              <a:tabLst>
                <a:tab pos="530225" algn="l"/>
              </a:tabLst>
            </a:pPr>
            <a:r>
              <a:rPr sz="1400" dirty="0">
                <a:latin typeface="Times New Roman"/>
                <a:cs typeface="Times New Roman"/>
              </a:rPr>
              <a:t>формування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здатності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самостійно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оцінювати</a:t>
            </a:r>
            <a:r>
              <a:rPr sz="1400" spc="4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прогнозувати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можливості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розвитку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міжнародного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бізнесу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в </a:t>
            </a:r>
            <a:r>
              <a:rPr sz="1400" dirty="0">
                <a:latin typeface="Times New Roman"/>
                <a:cs typeface="Times New Roman"/>
              </a:rPr>
              <a:t>національній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економіці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України;</a:t>
            </a:r>
            <a:endParaRPr sz="1400">
              <a:latin typeface="Times New Roman"/>
              <a:cs typeface="Times New Roman"/>
            </a:endParaRPr>
          </a:p>
          <a:p>
            <a:pPr marL="484505" indent="-112395">
              <a:lnSpc>
                <a:spcPts val="1530"/>
              </a:lnSpc>
              <a:buChar char="-"/>
              <a:tabLst>
                <a:tab pos="484505" algn="l"/>
              </a:tabLst>
            </a:pPr>
            <a:r>
              <a:rPr sz="1400" dirty="0">
                <a:latin typeface="Times New Roman"/>
                <a:cs typeface="Times New Roman"/>
              </a:rPr>
              <a:t>усвідомлення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необхідності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розроблення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реалізації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заходів,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які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забезпечують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використання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фінансів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одного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з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дійових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важелів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реалізації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економічної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соціальної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політики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країни;</a:t>
            </a:r>
            <a:endParaRPr sz="1400">
              <a:latin typeface="Times New Roman"/>
              <a:cs typeface="Times New Roman"/>
            </a:endParaRPr>
          </a:p>
          <a:p>
            <a:pPr marL="12700" marR="8890" indent="459740">
              <a:lnSpc>
                <a:spcPts val="1610"/>
              </a:lnSpc>
              <a:spcBef>
                <a:spcPts val="75"/>
              </a:spcBef>
              <a:buChar char="-"/>
              <a:tabLst>
                <a:tab pos="472440" algn="l"/>
              </a:tabLst>
            </a:pPr>
            <a:r>
              <a:rPr sz="1400" dirty="0">
                <a:latin typeface="Times New Roman"/>
                <a:cs typeface="Times New Roman"/>
              </a:rPr>
              <a:t>формування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soft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skills,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необхідних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міжнародному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бізнесі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менеджменті: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уміння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вирішувати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конфліктні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ситуації, </a:t>
            </a:r>
            <a:r>
              <a:rPr sz="1400" dirty="0">
                <a:latin typeface="Times New Roman"/>
                <a:cs typeface="Times New Roman"/>
              </a:rPr>
              <a:t>працювати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команді,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виявляти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креативність,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високий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рівень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самоорганізації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особисту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відповідальність.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21056"/>
            <a:ext cx="9290050" cy="581787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59410" algn="just">
              <a:lnSpc>
                <a:spcPct val="95900"/>
              </a:lnSpc>
              <a:spcBef>
                <a:spcPts val="170"/>
              </a:spcBef>
            </a:pP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результатами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вивчення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дисципліни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студент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повинен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знати:</a:t>
            </a:r>
            <a:r>
              <a:rPr sz="1200" i="1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сутність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міжнародного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бізнесу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основні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форми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міжнародної </a:t>
            </a:r>
            <a:r>
              <a:rPr sz="1400" dirty="0">
                <a:latin typeface="Times New Roman"/>
                <a:cs typeface="Times New Roman"/>
              </a:rPr>
              <a:t>підприємницької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діяльності;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вплив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культури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особливості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ведення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міжнародного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бізнесу;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сучасні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головні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тенденції </a:t>
            </a:r>
            <a:r>
              <a:rPr sz="1400" dirty="0">
                <a:latin typeface="Times New Roman"/>
                <a:cs typeface="Times New Roman"/>
              </a:rPr>
              <a:t>функціонування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багатонаціональних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корпорацій;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сутність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види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базових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стратегій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міжнародного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бізнесу;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головні </a:t>
            </a:r>
            <a:r>
              <a:rPr sz="1400" dirty="0">
                <a:latin typeface="Times New Roman"/>
                <a:cs typeface="Times New Roman"/>
              </a:rPr>
              <a:t>види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організаційних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структур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міжнародних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компаній;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основні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способи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міжнародної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експансії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підприємства;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внутрішні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зовнішні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аспекти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розвитку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міжнародної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компанії;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ts val="1365"/>
              </a:lnSpc>
            </a:pP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результаті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дисципліни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студент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повинен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уміти: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610"/>
              </a:lnSpc>
            </a:pPr>
            <a:r>
              <a:rPr sz="1200" i="1" dirty="0">
                <a:latin typeface="Times New Roman"/>
                <a:cs typeface="Times New Roman"/>
              </a:rPr>
              <a:t>–</a:t>
            </a:r>
            <a:r>
              <a:rPr sz="1200" i="1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розрізняти </a:t>
            </a:r>
            <a:r>
              <a:rPr sz="1400" dirty="0">
                <a:latin typeface="Times New Roman"/>
                <a:cs typeface="Times New Roman"/>
              </a:rPr>
              <a:t>суб’єкти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міжнародного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бізнесу;</a:t>
            </a:r>
            <a:endParaRPr sz="1400">
              <a:latin typeface="Times New Roman"/>
              <a:cs typeface="Times New Roman"/>
            </a:endParaRPr>
          </a:p>
          <a:p>
            <a:pPr marL="475615" indent="-103505">
              <a:lnSpc>
                <a:spcPts val="1600"/>
              </a:lnSpc>
              <a:buChar char="-"/>
              <a:tabLst>
                <a:tab pos="475615" algn="l"/>
              </a:tabLst>
            </a:pPr>
            <a:r>
              <a:rPr sz="1400" dirty="0">
                <a:latin typeface="Times New Roman"/>
                <a:cs typeface="Times New Roman"/>
              </a:rPr>
              <a:t>розуміти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економічну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природу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ТНК;</a:t>
            </a:r>
            <a:endParaRPr sz="1400">
              <a:latin typeface="Times New Roman"/>
              <a:cs typeface="Times New Roman"/>
            </a:endParaRPr>
          </a:p>
          <a:p>
            <a:pPr marL="513715" indent="-141605">
              <a:lnSpc>
                <a:spcPts val="1580"/>
              </a:lnSpc>
              <a:buSzPct val="116666"/>
              <a:buChar char="-"/>
              <a:tabLst>
                <a:tab pos="513715" algn="l"/>
              </a:tabLst>
            </a:pPr>
            <a:r>
              <a:rPr sz="1200" dirty="0">
                <a:latin typeface="Times New Roman"/>
                <a:cs typeface="Times New Roman"/>
              </a:rPr>
              <a:t>знаходити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оптимальні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реалізація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передбачається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отримання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навичок</a:t>
            </a:r>
            <a:r>
              <a:rPr sz="1200" spc="-10" dirty="0">
                <a:latin typeface="Times New Roman"/>
                <a:cs typeface="Times New Roman"/>
              </a:rPr>
              <a:t> реагування;</a:t>
            </a:r>
            <a:endParaRPr sz="1200">
              <a:latin typeface="Times New Roman"/>
              <a:cs typeface="Times New Roman"/>
            </a:endParaRPr>
          </a:p>
          <a:p>
            <a:pPr marL="459740" indent="-87630">
              <a:lnSpc>
                <a:spcPts val="1605"/>
              </a:lnSpc>
              <a:buSzPct val="85714"/>
              <a:buChar char="-"/>
              <a:tabLst>
                <a:tab pos="459740" algn="l"/>
              </a:tabLst>
            </a:pPr>
            <a:r>
              <a:rPr sz="1400" spc="-10" dirty="0">
                <a:latin typeface="Times New Roman"/>
                <a:cs typeface="Times New Roman"/>
              </a:rPr>
              <a:t>опанувати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знання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щодо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особливостей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складових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міжнародної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торгівлі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сфери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реалізації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міжнародного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бізнесу;</a:t>
            </a:r>
            <a:endParaRPr sz="1400">
              <a:latin typeface="Times New Roman"/>
              <a:cs typeface="Times New Roman"/>
            </a:endParaRPr>
          </a:p>
          <a:p>
            <a:pPr marL="475615" indent="-103505">
              <a:lnSpc>
                <a:spcPts val="1625"/>
              </a:lnSpc>
              <a:buChar char="-"/>
              <a:tabLst>
                <a:tab pos="475615" algn="l"/>
              </a:tabLst>
            </a:pPr>
            <a:r>
              <a:rPr sz="1400" spc="-10" dirty="0">
                <a:latin typeface="Times New Roman"/>
                <a:cs typeface="Times New Roman"/>
              </a:rPr>
              <a:t>виявляти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розуміти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актуальні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проблеми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ведення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міжнародного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бізнесу;</a:t>
            </a:r>
            <a:endParaRPr sz="1400">
              <a:latin typeface="Times New Roman"/>
              <a:cs typeface="Times New Roman"/>
            </a:endParaRPr>
          </a:p>
          <a:p>
            <a:pPr marL="475615" indent="-103505">
              <a:lnSpc>
                <a:spcPts val="1595"/>
              </a:lnSpc>
              <a:buChar char="-"/>
              <a:tabLst>
                <a:tab pos="475615" algn="l"/>
              </a:tabLst>
            </a:pPr>
            <a:r>
              <a:rPr sz="1400" dirty="0">
                <a:latin typeface="Times New Roman"/>
                <a:cs typeface="Times New Roman"/>
              </a:rPr>
              <a:t>розрізняти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види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ризиків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міжнародному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бізнесі;</a:t>
            </a:r>
            <a:endParaRPr sz="1400">
              <a:latin typeface="Times New Roman"/>
              <a:cs typeface="Times New Roman"/>
            </a:endParaRPr>
          </a:p>
          <a:p>
            <a:pPr marL="475615" indent="-103505">
              <a:lnSpc>
                <a:spcPts val="1630"/>
              </a:lnSpc>
              <a:buChar char="-"/>
              <a:tabLst>
                <a:tab pos="475615" algn="l"/>
              </a:tabLst>
            </a:pPr>
            <a:r>
              <a:rPr sz="1400" dirty="0">
                <a:latin typeface="Times New Roman"/>
                <a:cs typeface="Times New Roman"/>
              </a:rPr>
              <a:t>розуміти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місце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України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системі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сучасного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міжнародного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бізнесу.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60"/>
              </a:spcBef>
            </a:pPr>
            <a:endParaRPr sz="1400">
              <a:latin typeface="Times New Roman"/>
              <a:cs typeface="Times New Roman"/>
            </a:endParaRPr>
          </a:p>
          <a:p>
            <a:pPr marL="66929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3.</a:t>
            </a:r>
            <a:r>
              <a:rPr sz="1200" b="1" spc="8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ПЕРЕЛІК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КОМПЕТЕНТНОСТЕЙ,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ЯКІ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НАБУВАЮТЬСЯ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ПІД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ЧАС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ОПАНУВАННЯ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ОСВІТНІМ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КОМПОНЕНТОМ</a:t>
            </a:r>
            <a:endParaRPr sz="1200">
              <a:latin typeface="Times New Roman"/>
              <a:cs typeface="Times New Roman"/>
            </a:endParaRPr>
          </a:p>
          <a:p>
            <a:pPr marL="443865" algn="just">
              <a:lnSpc>
                <a:spcPts val="1390"/>
              </a:lnSpc>
              <a:spcBef>
                <a:spcPts val="1310"/>
              </a:spcBef>
            </a:pPr>
            <a:r>
              <a:rPr sz="1200" b="1" i="1" dirty="0">
                <a:latin typeface="Times New Roman"/>
                <a:cs typeface="Times New Roman"/>
              </a:rPr>
              <a:t>Інтегральна</a:t>
            </a:r>
            <a:r>
              <a:rPr sz="1200" b="1" i="1" spc="-6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компетентність:</a:t>
            </a:r>
            <a:endParaRPr sz="1200">
              <a:latin typeface="Times New Roman"/>
              <a:cs typeface="Times New Roman"/>
            </a:endParaRPr>
          </a:p>
          <a:p>
            <a:pPr marL="339725" marR="944244" indent="445134" algn="just">
              <a:lnSpc>
                <a:spcPts val="138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розв’язувати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складні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спеціалізовані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задачі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практичні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проблеми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економічній</a:t>
            </a:r>
            <a:r>
              <a:rPr sz="1200" spc="19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сфері,</a:t>
            </a:r>
            <a:r>
              <a:rPr sz="1200" spc="190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Times New Roman"/>
                <a:cs typeface="Times New Roman"/>
              </a:rPr>
              <a:t>які </a:t>
            </a:r>
            <a:r>
              <a:rPr sz="1200" dirty="0">
                <a:latin typeface="Times New Roman"/>
                <a:cs typeface="Times New Roman"/>
              </a:rPr>
              <a:t>характеризуються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комплексністю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невизначеністю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умов,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передбачає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застосування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теорій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методів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економічної науки.</a:t>
            </a:r>
            <a:endParaRPr sz="1200">
              <a:latin typeface="Times New Roman"/>
              <a:cs typeface="Times New Roman"/>
            </a:endParaRPr>
          </a:p>
          <a:p>
            <a:pPr marL="443865">
              <a:lnSpc>
                <a:spcPts val="1340"/>
              </a:lnSpc>
            </a:pPr>
            <a:r>
              <a:rPr sz="1200" b="1" i="1" dirty="0">
                <a:latin typeface="Times New Roman"/>
                <a:cs typeface="Times New Roman"/>
              </a:rPr>
              <a:t>Загальні</a:t>
            </a:r>
            <a:r>
              <a:rPr sz="1200" b="1" i="1" spc="-5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372110" marR="4928870">
              <a:lnSpc>
                <a:spcPts val="138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ЗК3.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абстрактного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мислення,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аналізу</a:t>
            </a:r>
            <a:r>
              <a:rPr sz="1200" spc="-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синтезу. </a:t>
            </a:r>
            <a:r>
              <a:rPr sz="1200" dirty="0">
                <a:latin typeface="Times New Roman"/>
                <a:cs typeface="Times New Roman"/>
              </a:rPr>
              <a:t>ЗК4.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Здатність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застосовувати</a:t>
            </a:r>
            <a:r>
              <a:rPr sz="1200" dirty="0">
                <a:latin typeface="Times New Roman"/>
                <a:cs typeface="Times New Roman"/>
              </a:rPr>
              <a:t> знання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практичних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ситуаціях.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35"/>
              </a:lnSpc>
            </a:pPr>
            <a:r>
              <a:rPr sz="1200" dirty="0">
                <a:latin typeface="Times New Roman"/>
                <a:cs typeface="Times New Roman"/>
              </a:rPr>
              <a:t>ЗК8.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пошуку,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оброблення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різних</a:t>
            </a:r>
            <a:r>
              <a:rPr sz="1200" spc="-10" dirty="0">
                <a:latin typeface="Times New Roman"/>
                <a:cs typeface="Times New Roman"/>
              </a:rPr>
              <a:t> джерел.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90"/>
              </a:lnSpc>
            </a:pPr>
            <a:r>
              <a:rPr sz="1200" b="1" i="1" dirty="0">
                <a:latin typeface="Times New Roman"/>
                <a:cs typeface="Times New Roman"/>
              </a:rPr>
              <a:t>Спеціальні</a:t>
            </a:r>
            <a:r>
              <a:rPr sz="1200" b="1" i="1" spc="-3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(фахові,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предметні)</a:t>
            </a:r>
            <a:r>
              <a:rPr sz="1200" b="1" i="1" spc="-30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55"/>
              </a:lnSpc>
            </a:pPr>
            <a:r>
              <a:rPr sz="1200" dirty="0">
                <a:latin typeface="Times New Roman"/>
                <a:cs typeface="Times New Roman"/>
              </a:rPr>
              <a:t>СК2.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Здатність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здійснювати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професійну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діяльність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відповідності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чинними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нормативними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правовими</a:t>
            </a:r>
            <a:r>
              <a:rPr sz="1200" spc="-10" dirty="0">
                <a:latin typeface="Times New Roman"/>
                <a:cs typeface="Times New Roman"/>
              </a:rPr>
              <a:t> актами.</a:t>
            </a:r>
            <a:endParaRPr sz="1200">
              <a:latin typeface="Times New Roman"/>
              <a:cs typeface="Times New Roman"/>
            </a:endParaRPr>
          </a:p>
          <a:p>
            <a:pPr marL="12700" marR="801370" indent="359410">
              <a:lnSpc>
                <a:spcPts val="138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СК4.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Здатність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пояснювати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соціальні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теоретичних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моделей,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аналізувати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змістовно інтерпретувати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отримані </a:t>
            </a:r>
            <a:r>
              <a:rPr sz="1200" spc="-10" dirty="0">
                <a:latin typeface="Times New Roman"/>
                <a:cs typeface="Times New Roman"/>
              </a:rPr>
              <a:t>результати..</a:t>
            </a:r>
            <a:endParaRPr sz="1200">
              <a:latin typeface="Times New Roman"/>
              <a:cs typeface="Times New Roman"/>
            </a:endParaRPr>
          </a:p>
          <a:p>
            <a:pPr marL="12700" marR="459740" indent="35941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СК14.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Здатність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поглиблено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аналізувати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явища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одній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або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декількох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професійних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сферах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врахуванням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економічних </a:t>
            </a:r>
            <a:r>
              <a:rPr sz="1200" dirty="0">
                <a:latin typeface="Times New Roman"/>
                <a:cs typeface="Times New Roman"/>
              </a:rPr>
              <a:t>ризиків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можливих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наслідків.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0200"/>
            <a:ext cx="9245600" cy="231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00804" indent="-12700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3900804" algn="l"/>
              </a:tabLst>
            </a:pPr>
            <a:r>
              <a:rPr sz="1200" b="1" dirty="0">
                <a:latin typeface="Times New Roman"/>
                <a:cs typeface="Times New Roman"/>
              </a:rPr>
              <a:t>РЕЗУЛЬТАТИ</a:t>
            </a:r>
            <a:r>
              <a:rPr sz="1200" b="1" spc="-7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12700" marR="471170" indent="359410">
              <a:lnSpc>
                <a:spcPts val="1380"/>
              </a:lnSpc>
              <a:spcBef>
                <a:spcPts val="1370"/>
              </a:spcBef>
            </a:pPr>
            <a:r>
              <a:rPr sz="1200" dirty="0">
                <a:latin typeface="Times New Roman"/>
                <a:cs typeface="Times New Roman"/>
              </a:rPr>
              <a:t>РН6.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Використовувати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професійну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аргументацію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донесення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інформації,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ідей,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способів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 </a:t>
            </a:r>
            <a:r>
              <a:rPr sz="1200" spc="-10" dirty="0">
                <a:latin typeface="Times New Roman"/>
                <a:cs typeface="Times New Roman"/>
              </a:rPr>
              <a:t>вирішення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фахівців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і </a:t>
            </a:r>
            <a:r>
              <a:rPr sz="1200" dirty="0">
                <a:latin typeface="Times New Roman"/>
                <a:cs typeface="Times New Roman"/>
              </a:rPr>
              <a:t>нефахівців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сфері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370"/>
              </a:lnSpc>
              <a:spcBef>
                <a:spcPts val="20"/>
              </a:spcBef>
            </a:pPr>
            <a:r>
              <a:rPr sz="1200" dirty="0">
                <a:latin typeface="Times New Roman"/>
                <a:cs typeface="Times New Roman"/>
              </a:rPr>
              <a:t>РН10.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Проводити аналіз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функціонування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господарювання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(за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видами </a:t>
            </a:r>
            <a:r>
              <a:rPr sz="1200" spc="-10" dirty="0">
                <a:latin typeface="Times New Roman"/>
                <a:cs typeface="Times New Roman"/>
              </a:rPr>
              <a:t>діяльності),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функціональні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сфери, </a:t>
            </a:r>
            <a:r>
              <a:rPr sz="1200" dirty="0">
                <a:latin typeface="Times New Roman"/>
                <a:cs typeface="Times New Roman"/>
              </a:rPr>
              <a:t>розраховувати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відповідні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показники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характеризують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результативність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РН15.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Демонструвати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базові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навички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креативного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критичного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мислення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дослідженнях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професійному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спілкуванні.</a:t>
            </a:r>
            <a:endParaRPr sz="1200">
              <a:latin typeface="Times New Roman"/>
              <a:cs typeface="Times New Roman"/>
            </a:endParaRPr>
          </a:p>
          <a:p>
            <a:pPr marL="12700" marR="158750" indent="35941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РН21.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Вміти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абстрактно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мислити,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застосовувати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синтез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виявлення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ключових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характеристик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різного </a:t>
            </a:r>
            <a:r>
              <a:rPr sz="1200" dirty="0">
                <a:latin typeface="Times New Roman"/>
                <a:cs typeface="Times New Roman"/>
              </a:rPr>
              <a:t>рівня,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особливостей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поведінки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суб’єктів.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45"/>
              </a:lnSpc>
            </a:pPr>
            <a:r>
              <a:rPr sz="1200" dirty="0">
                <a:latin typeface="Times New Roman"/>
                <a:cs typeface="Times New Roman"/>
              </a:rPr>
              <a:t>РН23.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Показувати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навички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самостійної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демонструвати </a:t>
            </a:r>
            <a:r>
              <a:rPr sz="1200" dirty="0">
                <a:latin typeface="Times New Roman"/>
                <a:cs typeface="Times New Roman"/>
              </a:rPr>
              <a:t>критичне,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креативне,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самокритичне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мислення.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70"/>
              </a:spcBef>
            </a:pPr>
            <a:endParaRPr sz="1200">
              <a:latin typeface="Times New Roman"/>
              <a:cs typeface="Times New Roman"/>
            </a:endParaRPr>
          </a:p>
          <a:p>
            <a:pPr marL="3306445" indent="-151130">
              <a:lnSpc>
                <a:spcPct val="100000"/>
              </a:lnSpc>
              <a:buAutoNum type="arabicPeriod" startAt="5"/>
              <a:tabLst>
                <a:tab pos="3306445" algn="l"/>
              </a:tabLst>
            </a:pPr>
            <a:r>
              <a:rPr sz="1200" b="1" dirty="0">
                <a:latin typeface="Times New Roman"/>
                <a:cs typeface="Times New Roman"/>
              </a:rPr>
              <a:t>ОБСЯГ </a:t>
            </a:r>
            <a:r>
              <a:rPr sz="1200" b="1" spc="-10" dirty="0">
                <a:latin typeface="Times New Roman"/>
                <a:cs typeface="Times New Roman"/>
              </a:rPr>
              <a:t>ОСВІТНЬОГО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2895" y="2810890"/>
          <a:ext cx="8889364" cy="630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800983" y="3953636"/>
            <a:ext cx="33064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ПОЛІТИКИ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50289" y="4311466"/>
          <a:ext cx="8904605" cy="1619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6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marL="31750">
                        <a:lnSpc>
                          <a:spcPts val="136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360"/>
                        </a:lnSpc>
                        <a:spcBef>
                          <a:spcPts val="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Жодні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порушення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академічної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доброчесності.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31750">
                        <a:lnSpc>
                          <a:spcPts val="1415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ts val="1415"/>
                        </a:lnSpc>
                        <a:spcBef>
                          <a:spcPts val="5"/>
                        </a:spcBef>
                      </a:pP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практичні,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лабораторні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або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заняття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тижнів.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5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172720" marR="25400">
                        <a:lnSpc>
                          <a:spcPts val="138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контролю («Положення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бально-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накопичувальну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навчання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здобувачів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освіти 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Мелітопольському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2720">
                        <a:lnSpc>
                          <a:spcPts val="1285"/>
                        </a:lnSpc>
                      </a:pP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державному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педагогічному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Хмельницького»).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0" dirty="0">
                          <a:latin typeface="Symbol"/>
                          <a:cs typeface="Symbol"/>
                        </a:rPr>
                        <a:t></a:t>
                      </a:r>
                      <a:endParaRPr sz="1200">
                        <a:latin typeface="Symbol"/>
                        <a:cs typeface="Symbo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172720" marR="24130" algn="just">
                        <a:lnSpc>
                          <a:spcPts val="1380"/>
                        </a:lnSpc>
                      </a:pP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який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оцінки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має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накопичує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вивчення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 90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даного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компонента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(«Положення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бально-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накопичувальну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навчання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здобувачів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вищої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Мелітопольському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державному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педагогічному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університеті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імені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Богдана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Хмельницького»)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2526" y="330200"/>
            <a:ext cx="444182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1970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СТРУКТУРА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СТРУКТУРА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9035" y="881125"/>
          <a:ext cx="9544684" cy="5870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7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203835" marR="62230" indent="-137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Кількість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462915" marR="88265" indent="-3784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320040" marR="87630" indent="-22415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Літерату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168910" marR="158750" indent="730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Вага оцінки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85">
                <a:tc gridSpan="7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ТЕОРЕТИЧНІ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КАТЕГОРІЇ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5775" marR="229235" indent="-33528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40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20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57785" indent="1270" algn="ctr">
                        <a:lnSpc>
                          <a:spcPct val="958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6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15570" indent="-1270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презентації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45720" algn="just">
                        <a:lnSpc>
                          <a:spcPct val="958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4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6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8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 marR="237490" indent="-812800">
                        <a:lnSpc>
                          <a:spcPts val="138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Міжнародне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середовище 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4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4000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20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59055" indent="1270" algn="ctr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15570" indent="-1270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презентації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18745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навчального семестру (перший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3395" marR="520700" indent="-48895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культури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4000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7785" indent="1270" algn="ctr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15570" indent="-1270" algn="ctr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презентації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18745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навчального семестру (перший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8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 marR="192405" indent="-4445" algn="ctr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Етика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соціальна відповідальність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 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159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0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7785" indent="1270" algn="ctr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15570" indent="-1270" algn="ctr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презентації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 marR="45720" algn="just">
                        <a:lnSpc>
                          <a:spcPct val="957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4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4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(перший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6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5" y="342899"/>
          <a:ext cx="9630410" cy="4538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79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170">
                <a:tc gridSpan="7">
                  <a:txBody>
                    <a:bodyPr/>
                    <a:lstStyle/>
                    <a:p>
                      <a:pPr marL="306641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БІЗНЕСУ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25500" marR="151765" indent="-746760">
                        <a:lnSpc>
                          <a:spcPts val="139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Міжнародний стратегічний менеджмент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4000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6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7785" indent="1270" algn="ctr">
                        <a:lnSpc>
                          <a:spcPct val="96100"/>
                        </a:lnSpc>
                        <a:spcBef>
                          <a:spcPts val="43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7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15570" indent="-1270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презентації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18745">
                        <a:lnSpc>
                          <a:spcPct val="96100"/>
                        </a:lnSpc>
                        <a:spcBef>
                          <a:spcPts val="43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навчального 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7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маркетинг.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  <a:spcBef>
                          <a:spcPts val="8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15900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7785" indent="1270" algn="ctr">
                        <a:lnSpc>
                          <a:spcPct val="961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5260" marR="170815" indent="121920">
                        <a:lnSpc>
                          <a:spcPts val="127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Скласти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презентацію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18745">
                        <a:lnSpc>
                          <a:spcPct val="96100"/>
                        </a:lnSpc>
                        <a:spcBef>
                          <a:spcPts val="4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навчального 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8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7195" marR="256540" indent="-233679">
                        <a:lnSpc>
                          <a:spcPct val="95900"/>
                        </a:lnSpc>
                        <a:spcBef>
                          <a:spcPts val="5"/>
                        </a:spcBef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управління людськими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ресурсами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трудовими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4000">
                        <a:lnSpc>
                          <a:spcPct val="111000"/>
                        </a:lnSpc>
                        <a:spcBef>
                          <a:spcPts val="1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7785" indent="1270" algn="ctr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15570" indent="-1270" algn="ctr">
                        <a:lnSpc>
                          <a:spcPct val="959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перегляд презентації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додаткового матеріалу, виконати практичне завдання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18745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навчального 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 marR="128905" indent="180975">
                        <a:lnSpc>
                          <a:spcPts val="1370"/>
                        </a:lnSpc>
                        <a:spcBef>
                          <a:spcPts val="9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Лідерство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поведінка персоналу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міжнародній компанії.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193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254000">
                        <a:lnSpc>
                          <a:spcPts val="1600"/>
                        </a:lnSpc>
                        <a:spcBef>
                          <a:spcPts val="6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(8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57785" indent="1270" algn="ctr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 marR="196850" indent="-2540" algn="ctr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Розробити кейси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виріішення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конфліктів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18745">
                        <a:lnSpc>
                          <a:spcPct val="95800"/>
                        </a:lnSpc>
                        <a:spcBef>
                          <a:spcPts val="4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першого навчального семестру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(другий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періодичний контроль)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970022" y="5228082"/>
            <a:ext cx="4737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7.2</a:t>
            </a:r>
            <a:r>
              <a:rPr sz="1200" b="1" spc="28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СХЕМА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(ЛЕКЦІЙНИЙ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5603493"/>
          <a:ext cx="9624060" cy="1070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6985" algn="ctr">
                        <a:lnSpc>
                          <a:spcPts val="128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8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marL="68580">
                        <a:lnSpc>
                          <a:spcPts val="1320"/>
                        </a:lnSpc>
                        <a:tabLst>
                          <a:tab pos="609600" algn="l"/>
                          <a:tab pos="941705" algn="l"/>
                          <a:tab pos="1729739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4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 indent="-137795">
                        <a:lnSpc>
                          <a:spcPts val="1205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Основна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мета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міжнародного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бізнесу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особливості.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6379" indent="-139700">
                        <a:lnSpc>
                          <a:spcPts val="1265"/>
                        </a:lnSpc>
                        <a:buAutoNum type="arabicPeriod"/>
                        <a:tabLst>
                          <a:tab pos="246379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Фактори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вигоди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915" indent="-137795">
                        <a:lnSpc>
                          <a:spcPts val="130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Періодизація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середовище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2400">
                        <a:lnSpc>
                          <a:spcPts val="1280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2400">
                        <a:lnSpc>
                          <a:spcPts val="1375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Політико-правове,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економічне,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соціокультурне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технологічне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середовище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42899"/>
          <a:ext cx="9624060" cy="4081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Інструменти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8580" marR="13779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культури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 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 indent="-137795">
                        <a:lnSpc>
                          <a:spcPts val="121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Сутність,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структура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характеристики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культури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контексті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915" indent="-137795">
                        <a:lnSpc>
                          <a:spcPts val="126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Класифікація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культур.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915" indent="-137795">
                        <a:lnSpc>
                          <a:spcPts val="1290"/>
                        </a:lnSpc>
                        <a:buAutoNum type="arabicPeriod"/>
                        <a:tabLst>
                          <a:tab pos="208915" algn="l"/>
                        </a:tabLst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культури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бізнес.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670">
                <a:tc>
                  <a:txBody>
                    <a:bodyPr/>
                    <a:lstStyle/>
                    <a:p>
                      <a:pPr marL="68580" marR="128905">
                        <a:lnSpc>
                          <a:spcPts val="1380"/>
                        </a:lnSpc>
                        <a:tabLst>
                          <a:tab pos="688975" algn="l"/>
                          <a:tab pos="1100455" algn="l"/>
                          <a:tab pos="1781175" algn="l"/>
                          <a:tab pos="212153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Етика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соціальна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відповідальність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42074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етики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соціальної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відповідальності.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2.Управління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етикою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зарубіжних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країнах.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ts val="13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Правове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регулювання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етики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соціальної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відповідальності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marL="73025" marR="132080">
                        <a:lnSpc>
                          <a:spcPts val="1370"/>
                        </a:lnSpc>
                        <a:spcBef>
                          <a:spcPts val="1365"/>
                        </a:spcBef>
                        <a:tabLst>
                          <a:tab pos="559435" algn="l"/>
                          <a:tab pos="839469" algn="l"/>
                          <a:tab pos="1913889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стратегічний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73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2400">
                        <a:lnSpc>
                          <a:spcPts val="1295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стратегічного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2400">
                        <a:lnSpc>
                          <a:spcPts val="1360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(стратегічні альтернативи)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компаній.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2400">
                        <a:lnSpc>
                          <a:spcPts val="1365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2400">
                        <a:lnSpc>
                          <a:spcPts val="1395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Рівні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міжнародної стратегії.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маркетинг.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2400">
                        <a:lnSpc>
                          <a:spcPts val="1295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менеджмент: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суть,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задачі,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особливості.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2400">
                        <a:lnSpc>
                          <a:spcPts val="1345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структура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2400">
                        <a:lnSpc>
                          <a:spcPts val="1390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моделі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73025" marR="117475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Міжнародне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людськими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ресурсами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трудовими відносинами.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2400">
                        <a:lnSpc>
                          <a:spcPts val="1300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організаціях.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2400">
                        <a:lnSpc>
                          <a:spcPts val="1370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Відбір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персоналу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МНК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формування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колективу.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2400">
                        <a:lnSpc>
                          <a:spcPts val="1360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персоналу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ТНК.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2400">
                        <a:lnSpc>
                          <a:spcPts val="1390"/>
                        </a:lnSpc>
                        <a:buAutoNum type="arabicPeriod"/>
                        <a:tabLst>
                          <a:tab pos="2235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моделі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світовому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5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163195">
                        <a:lnSpc>
                          <a:spcPts val="137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Лідерство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поведінка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персоналу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компанії.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223520">
                        <a:lnSpc>
                          <a:spcPts val="1310"/>
                        </a:lnSpc>
                        <a:buAutoNum type="arabicPeriod"/>
                        <a:tabLst>
                          <a:tab pos="31496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Лідерство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бізнесі: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актуальність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сьогодення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4960" indent="-223520">
                        <a:lnSpc>
                          <a:spcPts val="1370"/>
                        </a:lnSpc>
                        <a:buAutoNum type="arabicPeriod"/>
                        <a:tabLst>
                          <a:tab pos="31496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Стилі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лідерства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4960" indent="-223520">
                        <a:lnSpc>
                          <a:spcPts val="1385"/>
                        </a:lnSpc>
                        <a:buAutoNum type="arabicPeriod"/>
                        <a:tabLst>
                          <a:tab pos="31496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Важливість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етичного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лідерства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4960" indent="-223520">
                        <a:lnSpc>
                          <a:spcPts val="1370"/>
                        </a:lnSpc>
                        <a:buAutoNum type="arabicPeriod"/>
                        <a:tabLst>
                          <a:tab pos="31496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Етичні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лідерства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4960" indent="-223520">
                        <a:lnSpc>
                          <a:spcPts val="1400"/>
                        </a:lnSpc>
                        <a:buAutoNum type="arabicPeriod"/>
                        <a:tabLst>
                          <a:tab pos="31496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Еволюція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поширення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етичного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лідера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843529" y="4773548"/>
            <a:ext cx="4986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СХЕМА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КОМПОНЕНТУ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(ПРАКТИЧНІ 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4975225"/>
          <a:ext cx="9333230" cy="1758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6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8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Міжнародне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середовище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культури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Етика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соціальна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відповідальність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42899"/>
          <a:ext cx="9333230" cy="1545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2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6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06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стратегічний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маркетинг.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69850" marR="116205">
                        <a:lnSpc>
                          <a:spcPts val="1370"/>
                        </a:lnSpc>
                        <a:spcBef>
                          <a:spcPts val="509"/>
                        </a:spcBef>
                        <a:tabLst>
                          <a:tab pos="528955" algn="l"/>
                          <a:tab pos="777240" algn="l"/>
                          <a:tab pos="1727835" algn="l"/>
                          <a:tab pos="2586355" algn="l"/>
                          <a:tab pos="3461385" algn="l"/>
                          <a:tab pos="427355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людськими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трудовими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Лідерство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поведінка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персоналу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компанії.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Виконання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939798" y="2241930"/>
            <a:ext cx="6790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2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СХЕМА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КОМПОНЕНТУ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(ТЕМИ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ДЛЯ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САМОСТІЙНОГО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2442082"/>
          <a:ext cx="9333230" cy="4135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060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65405" marR="139700">
                        <a:lnSpc>
                          <a:spcPts val="1370"/>
                        </a:lnSpc>
                        <a:spcBef>
                          <a:spcPts val="509"/>
                        </a:spcBef>
                        <a:tabLst>
                          <a:tab pos="588010" algn="l"/>
                          <a:tab pos="902335" algn="l"/>
                          <a:tab pos="167195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характеристика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міжнародного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1935">
                        <a:lnSpc>
                          <a:spcPts val="1405"/>
                        </a:lnSpc>
                        <a:spcBef>
                          <a:spcPts val="405"/>
                        </a:spcBef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 основ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1935">
                        <a:lnSpc>
                          <a:spcPts val="1405"/>
                        </a:lnSpc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65405" marR="124460">
                        <a:lnSpc>
                          <a:spcPts val="1370"/>
                        </a:lnSpc>
                        <a:spcBef>
                          <a:spcPts val="520"/>
                        </a:spcBef>
                        <a:tabLst>
                          <a:tab pos="589915" algn="l"/>
                          <a:tab pos="906780" algn="l"/>
                          <a:tab pos="192151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середовище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1935">
                        <a:lnSpc>
                          <a:spcPts val="1410"/>
                        </a:lnSpc>
                        <a:spcBef>
                          <a:spcPts val="420"/>
                        </a:spcBef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1935">
                        <a:lnSpc>
                          <a:spcPts val="1410"/>
                        </a:lnSpc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65405" marR="181610">
                        <a:lnSpc>
                          <a:spcPts val="1380"/>
                        </a:lnSpc>
                        <a:spcBef>
                          <a:spcPts val="5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культури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 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1935">
                        <a:lnSpc>
                          <a:spcPts val="1405"/>
                        </a:lnSpc>
                        <a:spcBef>
                          <a:spcPts val="420"/>
                        </a:spcBef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1935">
                        <a:lnSpc>
                          <a:spcPts val="1405"/>
                        </a:lnSpc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pPr marL="65405" marR="106680" algn="just">
                        <a:lnSpc>
                          <a:spcPct val="95400"/>
                        </a:lnSpc>
                        <a:spcBef>
                          <a:spcPts val="4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434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Етика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44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соціальна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відповідальність</a:t>
                      </a:r>
                      <a:r>
                        <a:rPr sz="1200" spc="37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36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міжнародному 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1935">
                        <a:lnSpc>
                          <a:spcPts val="1410"/>
                        </a:lnSpc>
                        <a:spcBef>
                          <a:spcPts val="1100"/>
                        </a:spcBef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1935">
                        <a:lnSpc>
                          <a:spcPts val="1410"/>
                        </a:lnSpc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marL="69850" marR="125730">
                        <a:lnSpc>
                          <a:spcPts val="1380"/>
                        </a:lnSpc>
                        <a:spcBef>
                          <a:spcPts val="505"/>
                        </a:spcBef>
                        <a:tabLst>
                          <a:tab pos="539115" algn="l"/>
                          <a:tab pos="800100" algn="l"/>
                          <a:tab pos="185610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стратегічний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менеджмент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1935">
                        <a:lnSpc>
                          <a:spcPts val="1405"/>
                        </a:lnSpc>
                        <a:spcBef>
                          <a:spcPts val="409"/>
                        </a:spcBef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1935">
                        <a:lnSpc>
                          <a:spcPts val="1405"/>
                        </a:lnSpc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маркетинг.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1935">
                        <a:lnSpc>
                          <a:spcPts val="1410"/>
                        </a:lnSpc>
                        <a:spcBef>
                          <a:spcPts val="420"/>
                        </a:spcBef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1935">
                        <a:lnSpc>
                          <a:spcPts val="1410"/>
                        </a:lnSpc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9290">
                <a:tc>
                  <a:txBody>
                    <a:bodyPr/>
                    <a:lstStyle/>
                    <a:p>
                      <a:pPr marL="69850" marR="111760" algn="just">
                        <a:lnSpc>
                          <a:spcPct val="95500"/>
                        </a:lnSpc>
                        <a:spcBef>
                          <a:spcPts val="484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Міжнародне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людськими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ресурсами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трудовими відносинами.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1935">
                        <a:lnSpc>
                          <a:spcPts val="1405"/>
                        </a:lnSpc>
                        <a:spcBef>
                          <a:spcPts val="1115"/>
                        </a:spcBef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1935">
                        <a:lnSpc>
                          <a:spcPts val="1405"/>
                        </a:lnSpc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42899"/>
          <a:ext cx="9333230" cy="490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855">
                <a:tc>
                  <a:txBody>
                    <a:bodyPr/>
                    <a:lstStyle/>
                    <a:p>
                      <a:pPr marL="69850" marR="103505">
                        <a:lnSpc>
                          <a:spcPts val="1370"/>
                        </a:lnSpc>
                        <a:spcBef>
                          <a:spcPts val="509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Лідерство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поведінка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персоналу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компанії.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 indent="-241935">
                        <a:lnSpc>
                          <a:spcPts val="1410"/>
                        </a:lnSpc>
                        <a:spcBef>
                          <a:spcPts val="405"/>
                        </a:spcBef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зазначеної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340" indent="-241935">
                        <a:lnSpc>
                          <a:spcPts val="1410"/>
                        </a:lnSpc>
                        <a:buAutoNum type="arabicPeriod"/>
                        <a:tabLst>
                          <a:tab pos="30734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Огляд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матеріалу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використанням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додаткових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діджитал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ресурсів.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776598" y="1183894"/>
            <a:ext cx="3134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6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СИСТЕМА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ОЦІНЮВАННЯ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1559305"/>
          <a:ext cx="9333230" cy="5196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0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 marR="424180">
                        <a:lnSpc>
                          <a:spcPct val="110600"/>
                        </a:lnSpc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Загальна система 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оцінювання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 algn="just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проводяться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1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складником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57785" algn="just">
                        <a:lnSpc>
                          <a:spcPct val="1108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контрольних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точок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першої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(КТ1)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другої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(КТ2).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сумою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 ПК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 ПКР.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 складає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кількість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становить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максимальної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кількості балів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бали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контролю обчислюються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середньозважена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оцінок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діяльність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(семінарських)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заняттях,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певної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точки.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(КТ),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треба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1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якщо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всіх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заняттях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Хср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-1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63500" algn="just">
                        <a:lnSpc>
                          <a:spcPct val="11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/ 5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здобувачом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отримано 30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Тоді за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буде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46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(балів).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65405" indent="207010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результату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тільки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тижнів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після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62230" indent="20701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іншого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виду).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Загальний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рейтинг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1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(ЗР)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складається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суми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(Е),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отриманих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екзамені,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оцінки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ділиться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Е)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7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Практичні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1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час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09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завдань,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59690" algn="r">
                        <a:lnSpc>
                          <a:spcPct val="11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нормативну,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1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додаткову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тестові завдання.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допомогою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причинно-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наслідкові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зв’язки,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algn="just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59055" indent="207010" algn="just">
                        <a:lnSpc>
                          <a:spcPct val="11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100" b="1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достатньо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1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1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нормативну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викладанні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деяких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вистачає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достатньої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глибини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аргументації,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допускаються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незначні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більшість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тестових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7470" marR="60325" algn="just">
                        <a:lnSpc>
                          <a:spcPct val="1105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причинно-наслідкові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можуть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бути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1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Натуральные материалы</Template>
  <TotalTime>0</TotalTime>
  <Words>3518</Words>
  <Application>Microsoft Office PowerPoint</Application>
  <PresentationFormat>Произвольный</PresentationFormat>
  <Paragraphs>385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Garamond</vt:lpstr>
      <vt:lpstr>Symbol</vt:lpstr>
      <vt:lpstr>Times New Roman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2023-11-19T19:30:57Z</dcterms:created>
  <dcterms:modified xsi:type="dcterms:W3CDTF">2023-11-19T19:39:52Z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  <property fmtid="{D5CDD505-2E9C-101B-9397-08002B2CF9AE}" pid="5" name="Producer">
    <vt:lpwstr>Microsoft® Word 2016</vt:lpwstr>
  </property>
</Properties>
</file>