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1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548" y="2773046"/>
            <a:ext cx="7718861" cy="2495345"/>
          </a:xfrm>
        </p:spPr>
        <p:txBody>
          <a:bodyPr anchor="b">
            <a:normAutofit/>
          </a:bodyPr>
          <a:lstStyle>
            <a:lvl1pPr>
              <a:defRPr sz="595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1548" y="5268389"/>
            <a:ext cx="7718861" cy="124204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8"/>
          <p:cNvSpPr/>
          <p:nvPr/>
        </p:nvSpPr>
        <p:spPr bwMode="auto">
          <a:xfrm>
            <a:off x="-37093" y="4765277"/>
            <a:ext cx="1631928" cy="86213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5066" y="4995078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506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672254"/>
            <a:ext cx="7708960" cy="3437402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4801545"/>
            <a:ext cx="7708960" cy="171577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714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8889" y="672254"/>
            <a:ext cx="7144823" cy="3193203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25345" y="3865457"/>
            <a:ext cx="6611908" cy="420158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4801545"/>
            <a:ext cx="7708960" cy="171577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114726" y="714606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53816" y="3203907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0985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2689015"/>
            <a:ext cx="7708960" cy="3004899"/>
          </a:xfrm>
        </p:spPr>
        <p:txBody>
          <a:bodyPr anchor="b">
            <a:normAutofit/>
          </a:bodyPr>
          <a:lstStyle>
            <a:lvl1pPr algn="l">
              <a:defRPr sz="5293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714153"/>
            <a:ext cx="7708960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679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58889" y="672254"/>
            <a:ext cx="7144823" cy="3193203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71546" y="4789805"/>
            <a:ext cx="7821586" cy="9243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7">
                <a:solidFill>
                  <a:schemeClr val="accent1"/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6" y="5714153"/>
            <a:ext cx="7821586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2114726" y="714606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53816" y="3203907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4485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8" y="691891"/>
            <a:ext cx="7708959" cy="3176022"/>
          </a:xfrm>
        </p:spPr>
        <p:txBody>
          <a:bodyPr anchor="ctr">
            <a:normAutofit/>
          </a:bodyPr>
          <a:lstStyle>
            <a:lvl1pPr algn="l">
              <a:defRPr sz="5293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71547" y="4789805"/>
            <a:ext cx="7708960" cy="9243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7">
                <a:solidFill>
                  <a:schemeClr val="accent1"/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714153"/>
            <a:ext cx="7708960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557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48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44065" y="691890"/>
            <a:ext cx="1936754" cy="5826876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1548" y="691890"/>
            <a:ext cx="5515507" cy="582687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3595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997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805" y="688255"/>
            <a:ext cx="7705702" cy="1412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1547" y="2352886"/>
            <a:ext cx="7708960" cy="41658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445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2287781"/>
            <a:ext cx="7708960" cy="1619760"/>
          </a:xfrm>
        </p:spPr>
        <p:txBody>
          <a:bodyPr anchor="b"/>
          <a:lstStyle>
            <a:lvl1pPr algn="l">
              <a:defRPr sz="441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3949488"/>
            <a:ext cx="7708960" cy="948830"/>
          </a:xfrm>
        </p:spPr>
        <p:txBody>
          <a:bodyPr anchor="t"/>
          <a:lstStyle>
            <a:lvl1pPr marL="0" indent="0" algn="l">
              <a:buNone/>
              <a:defRPr sz="220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295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1548" y="2356312"/>
            <a:ext cx="3739335" cy="415460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1684" y="2356312"/>
            <a:ext cx="3738823" cy="415460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868750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958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9203" y="2455474"/>
            <a:ext cx="3361680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71546" y="3090963"/>
            <a:ext cx="3739336" cy="34249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14559" y="2451914"/>
            <a:ext cx="3360093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7483" y="3087404"/>
            <a:ext cx="3737170" cy="34249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868750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330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804" y="688255"/>
            <a:ext cx="7705703" cy="1412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655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270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491936"/>
            <a:ext cx="3075152" cy="1076655"/>
          </a:xfrm>
        </p:spPr>
        <p:txBody>
          <a:bodyPr anchor="b"/>
          <a:lstStyle>
            <a:lvl1pPr algn="l">
              <a:defRPr sz="220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7253" y="491938"/>
            <a:ext cx="4433254" cy="5971501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1762915"/>
            <a:ext cx="3075152" cy="4700520"/>
          </a:xfrm>
        </p:spPr>
        <p:txBody>
          <a:bodyPr/>
          <a:lstStyle>
            <a:lvl1pPr marL="0" indent="0">
              <a:buNone/>
              <a:defRPr sz="154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22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5293995"/>
            <a:ext cx="7708960" cy="624986"/>
          </a:xfrm>
        </p:spPr>
        <p:txBody>
          <a:bodyPr anchor="b">
            <a:normAutofit/>
          </a:bodyPr>
          <a:lstStyle>
            <a:lvl1pPr algn="l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71547" y="700225"/>
            <a:ext cx="7708960" cy="4251175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918981"/>
            <a:ext cx="7708960" cy="544455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997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52095"/>
            <a:ext cx="2316903" cy="7320931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3881" y="314"/>
            <a:ext cx="2283074" cy="7557301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13868" cy="75628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4804" y="688255"/>
            <a:ext cx="7705703" cy="14125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2352887"/>
            <a:ext cx="7708960" cy="4285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9390" y="6765641"/>
            <a:ext cx="896239" cy="408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546" y="6766434"/>
            <a:ext cx="66851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97853" y="868750"/>
            <a:ext cx="684099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6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094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504200" rtl="0" eaLnBrk="1" latinLnBrk="0" hangingPunct="1">
        <a:spcBef>
          <a:spcPct val="0"/>
        </a:spcBef>
        <a:buNone/>
        <a:defRPr sz="397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8150" indent="-37815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9325" indent="-315125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0500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5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47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89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31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73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815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57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BDRNtAJupqmHkldtICJTkvL-LNTIjWRX/view" TargetMode="Externa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space.tneu.edu.ua/bitstream/316497/450/1/1posibnyk_innovaciny_menedzment_dudar.pdf" TargetMode="External"/><Relationship Id="rId2" Type="http://schemas.openxmlformats.org/officeDocument/2006/relationships/hyperlink" Target="http://dspace.oneu.edu.ua/jspui/bitstream/123456789/1367/1/&#1047;&#1086;&#1074;&#1085;&#1110;&#1096;&#1085;&#1100;&#1086;&#1077;&#1082;&#1086;&#1085;&#1086;&#1084;&#1110;&#1095;&#1085;&#1072;%20&#1076;&#1110;&#1103;&#1083;&#1100;&#1085;&#1110;&#1089;&#1090;&#1100;%20&#1087;&#1110;&#1076;&#1087;&#1088;&#1080;&#1108;&#1084;&#1089;&#1090;&#1074;.pdf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journals.uran.ua/index.php/2225-6407/article/download/74769/7016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877" y="1112937"/>
            <a:ext cx="102342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/>
                <a:cs typeface="Times New Roman"/>
              </a:rPr>
              <a:t>ЕКОНОМІКА</a:t>
            </a:r>
            <a:r>
              <a:rPr lang="ru-RU" sz="2800" spc="-20" dirty="0" smtClean="0"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cs typeface="Times New Roman"/>
              </a:rPr>
              <a:t>ТА</a:t>
            </a:r>
            <a:r>
              <a:rPr lang="ru-RU" sz="2800" spc="-10" dirty="0" smtClean="0"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cs typeface="Times New Roman"/>
              </a:rPr>
              <a:t>УПРАВЛІННЯ</a:t>
            </a:r>
            <a:r>
              <a:rPr lang="ru-RU" sz="2800" spc="-15" dirty="0" smtClean="0"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cs typeface="Times New Roman"/>
              </a:rPr>
              <a:t>МІЖНАРОДНИМ </a:t>
            </a:r>
            <a:r>
              <a:rPr lang="ru-RU" sz="2800" spc="-10" dirty="0" smtClean="0">
                <a:latin typeface="Times New Roman"/>
                <a:cs typeface="Times New Roman"/>
              </a:rPr>
              <a:t>БІЗНЕСОМ 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60900" y="1952625"/>
            <a:ext cx="2375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spc="-10" dirty="0" smtClean="0">
                <a:latin typeface="Times New Roman"/>
                <a:cs typeface="Times New Roman"/>
              </a:rPr>
              <a:t>2024-</a:t>
            </a:r>
            <a:r>
              <a:rPr lang="uk-UA" sz="2800" dirty="0" smtClean="0">
                <a:latin typeface="Times New Roman"/>
                <a:cs typeface="Times New Roman"/>
              </a:rPr>
              <a:t>2025 </a:t>
            </a:r>
            <a:r>
              <a:rPr lang="uk-UA" sz="2800" dirty="0" err="1" smtClean="0">
                <a:latin typeface="Times New Roman"/>
                <a:cs typeface="Times New Roman"/>
              </a:rPr>
              <a:t>н.р</a:t>
            </a:r>
            <a:r>
              <a:rPr lang="uk-UA" sz="2800" dirty="0" smtClean="0">
                <a:latin typeface="Times New Roman"/>
                <a:cs typeface="Times New Roman"/>
              </a:rPr>
              <a:t>.</a:t>
            </a:r>
            <a:endParaRPr lang="uk-UA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3" y="2714624"/>
            <a:ext cx="10629900" cy="48482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9566" y="3203575"/>
            <a:ext cx="59543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7.4</a:t>
            </a:r>
            <a:r>
              <a:rPr sz="1400" b="1" spc="30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СХЕМА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КУРСУ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(ТЕМИ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ДЛЯ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САМОСТІЙНОГО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ОПРАЦЮВАННЯ)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9224" y="720852"/>
          <a:ext cx="9584690" cy="2061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75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58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Регулювання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Стратегічний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менеджмент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міжнародному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стратегічні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альянси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Особливості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трудових відносин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міжнародному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маркетинг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фінансовий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менеджмент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47699" y="3571367"/>
          <a:ext cx="9348470" cy="309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8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2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самостійного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опрацювання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теми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L="68580" marR="62865">
                        <a:lnSpc>
                          <a:spcPts val="1380"/>
                        </a:lnSpc>
                        <a:tabLst>
                          <a:tab pos="561975" algn="l"/>
                          <a:tab pos="846455" algn="l"/>
                          <a:tab pos="1586865" algn="l"/>
                          <a:tab pos="2768600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Загальна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міжнародного бізнесу.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170" indent="-163830">
                        <a:lnSpc>
                          <a:spcPts val="131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 основ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прослуханого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лекційного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матеріалу.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80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9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Конспектування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розглянуті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лекційних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заняттях.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68580" marR="6350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Теорії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міжнародної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торгівлі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міжнародного інвестування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170" indent="-163830">
                        <a:lnSpc>
                          <a:spcPts val="132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прослуханого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лекційного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матеріалу.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80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9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Конспектування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розглянуті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лекційних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заняттях.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130">
                <a:tc>
                  <a:txBody>
                    <a:bodyPr/>
                    <a:lstStyle/>
                    <a:p>
                      <a:pPr marL="68580" marR="6413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Процеси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розвиток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170" indent="-163830">
                        <a:lnSpc>
                          <a:spcPts val="131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прослуханого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лекційного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матеріалу.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80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9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Конспектування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розглянуті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лекційних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заняттях.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ринки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центри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ділової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активності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170" indent="-163830">
                        <a:lnSpc>
                          <a:spcPts val="131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прослуханого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лекційного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матеріалу.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80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9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Конспектування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розглянуті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лекційних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заняттях.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Регулювання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170" indent="-163830">
                        <a:lnSpc>
                          <a:spcPts val="131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прослуханого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лекційного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матеріалу.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80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9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Конспектування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розглянуті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лекційних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заняттях.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424554"/>
            <a:ext cx="9282430" cy="317817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670935" indent="-181610">
              <a:lnSpc>
                <a:spcPct val="100000"/>
              </a:lnSpc>
              <a:spcBef>
                <a:spcPts val="615"/>
              </a:spcBef>
              <a:buAutoNum type="arabicPeriod" startAt="8"/>
              <a:tabLst>
                <a:tab pos="3670935" algn="l"/>
              </a:tabLst>
            </a:pPr>
            <a:r>
              <a:rPr sz="1200" b="1" dirty="0">
                <a:latin typeface="Times New Roman"/>
                <a:cs typeface="Times New Roman"/>
              </a:rPr>
              <a:t>МЕТОДИ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ФОРМИ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КОНТРОЛЮ</a:t>
            </a:r>
            <a:endParaRPr sz="1200">
              <a:latin typeface="Times New Roman"/>
              <a:cs typeface="Times New Roman"/>
            </a:endParaRPr>
          </a:p>
          <a:p>
            <a:pPr marL="12700" marR="10795" indent="449580" algn="just">
              <a:lnSpc>
                <a:spcPts val="1380"/>
              </a:lnSpc>
              <a:spcBef>
                <a:spcPts val="610"/>
              </a:spcBef>
            </a:pPr>
            <a:r>
              <a:rPr sz="1200" b="1" dirty="0">
                <a:latin typeface="Times New Roman"/>
                <a:cs typeface="Times New Roman"/>
              </a:rPr>
              <a:t>Метод</a:t>
            </a:r>
            <a:r>
              <a:rPr sz="1200" b="1" spc="8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усного</a:t>
            </a:r>
            <a:r>
              <a:rPr sz="1200" b="1" spc="8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контролю.</a:t>
            </a:r>
            <a:r>
              <a:rPr sz="1200" b="1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Усний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здійснюється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шляхом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індивідуального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фронтального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опитування.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індивідуальному </a:t>
            </a:r>
            <a:r>
              <a:rPr sz="1200" dirty="0">
                <a:latin typeface="Times New Roman"/>
                <a:cs typeface="Times New Roman"/>
              </a:rPr>
              <a:t>опитуванні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учитель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ставить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перед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учнем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декілька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запитань,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фронтальному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—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серію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логічно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пов'язаних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собою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питань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перед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усім </a:t>
            </a:r>
            <a:r>
              <a:rPr sz="1200" dirty="0">
                <a:latin typeface="Times New Roman"/>
                <a:cs typeface="Times New Roman"/>
              </a:rPr>
              <a:t>класом.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Правильність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відповідей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визначається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учителем,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коментується.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підсумками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контролю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виставляються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оцінки.</a:t>
            </a:r>
            <a:endParaRPr sz="1200">
              <a:latin typeface="Times New Roman"/>
              <a:cs typeface="Times New Roman"/>
            </a:endParaRPr>
          </a:p>
          <a:p>
            <a:pPr marL="12700" marR="11430" indent="487680" algn="just">
              <a:lnSpc>
                <a:spcPts val="1380"/>
              </a:lnSpc>
              <a:spcBef>
                <a:spcPts val="5"/>
              </a:spcBef>
            </a:pPr>
            <a:r>
              <a:rPr sz="1200" b="1" dirty="0">
                <a:latin typeface="Times New Roman"/>
                <a:cs typeface="Times New Roman"/>
              </a:rPr>
              <a:t>Метод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письмового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контролю.</a:t>
            </a:r>
            <a:r>
              <a:rPr sz="1200" b="1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Здійснюється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допомогою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робіт,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творів,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переказів,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диктантів,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письмових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заліків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под., </a:t>
            </a:r>
            <a:r>
              <a:rPr sz="1200" dirty="0">
                <a:latin typeface="Times New Roman"/>
                <a:cs typeface="Times New Roman"/>
              </a:rPr>
              <a:t>які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можуть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бути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короткочасними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(15-20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хв.)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протягом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усього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уроку.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Письмовий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відрізняється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також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глибиною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діагностики </a:t>
            </a:r>
            <a:r>
              <a:rPr sz="1200" dirty="0">
                <a:latin typeface="Times New Roman"/>
                <a:cs typeface="Times New Roman"/>
              </a:rPr>
              <a:t>(поверховий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зріз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ґрунтовний</a:t>
            </a:r>
            <a:r>
              <a:rPr sz="1200" spc="-10" dirty="0">
                <a:latin typeface="Times New Roman"/>
                <a:cs typeface="Times New Roman"/>
              </a:rPr>
              <a:t> аналіз).</a:t>
            </a:r>
            <a:endParaRPr sz="1200">
              <a:latin typeface="Times New Roman"/>
              <a:cs typeface="Times New Roman"/>
            </a:endParaRPr>
          </a:p>
          <a:p>
            <a:pPr marL="12700" marR="7620" indent="487680" algn="just">
              <a:lnSpc>
                <a:spcPts val="1380"/>
              </a:lnSpc>
            </a:pPr>
            <a:r>
              <a:rPr sz="1200" b="1" dirty="0">
                <a:latin typeface="Times New Roman"/>
                <a:cs typeface="Times New Roman"/>
              </a:rPr>
              <a:t>Метод</a:t>
            </a:r>
            <a:r>
              <a:rPr sz="1200" b="1" spc="6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тестового</a:t>
            </a:r>
            <a:r>
              <a:rPr sz="1200" b="1" spc="8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контролю.</a:t>
            </a:r>
            <a:r>
              <a:rPr sz="1200" b="1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Може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бути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безмашинним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машинним.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основі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такого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контролю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лежать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тести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спеціальні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завдання, </a:t>
            </a:r>
            <a:r>
              <a:rPr sz="1200" dirty="0">
                <a:latin typeface="Times New Roman"/>
                <a:cs typeface="Times New Roman"/>
              </a:rPr>
              <a:t>виконання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(чи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невиконання)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яких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свідчить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наявність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(або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відсутність)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школярів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певних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знань, </a:t>
            </a:r>
            <a:r>
              <a:rPr sz="1200" spc="-10" dirty="0">
                <a:latin typeface="Times New Roman"/>
                <a:cs typeface="Times New Roman"/>
              </a:rPr>
              <a:t>умінь.</a:t>
            </a:r>
            <a:endParaRPr sz="1200">
              <a:latin typeface="Times New Roman"/>
              <a:cs typeface="Times New Roman"/>
            </a:endParaRPr>
          </a:p>
          <a:p>
            <a:pPr marL="12700" marR="16510" indent="449580" algn="just">
              <a:lnSpc>
                <a:spcPts val="1380"/>
              </a:lnSpc>
            </a:pPr>
            <a:r>
              <a:rPr sz="1200" b="1" dirty="0">
                <a:latin typeface="Times New Roman"/>
                <a:cs typeface="Times New Roman"/>
              </a:rPr>
              <a:t>Метод</a:t>
            </a:r>
            <a:r>
              <a:rPr sz="1200" b="1" spc="8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самоконтролю.</a:t>
            </a:r>
            <a:r>
              <a:rPr sz="1200" b="1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Передбачає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формування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учнів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уміння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самостійно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контролювати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ступінь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засвоєння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навчального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матеріалу, </a:t>
            </a:r>
            <a:r>
              <a:rPr sz="1200" dirty="0">
                <a:latin typeface="Times New Roman"/>
                <a:cs typeface="Times New Roman"/>
              </a:rPr>
              <a:t>знаходити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допущені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помилки,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неточності,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визначати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способи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ліквідації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виявлених</a:t>
            </a:r>
            <a:r>
              <a:rPr sz="1200" spc="-10" dirty="0">
                <a:latin typeface="Times New Roman"/>
                <a:cs typeface="Times New Roman"/>
              </a:rPr>
              <a:t> прогалин.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690880" indent="-229235" algn="just">
              <a:lnSpc>
                <a:spcPct val="100000"/>
              </a:lnSpc>
              <a:buAutoNum type="arabicPeriod" startAt="9"/>
              <a:tabLst>
                <a:tab pos="691515" algn="l"/>
              </a:tabLst>
            </a:pPr>
            <a:r>
              <a:rPr sz="1200" b="1" dirty="0">
                <a:latin typeface="Times New Roman"/>
                <a:cs typeface="Times New Roman"/>
              </a:rPr>
              <a:t>Критерії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оцінювання</a:t>
            </a:r>
            <a:endParaRPr sz="1200">
              <a:latin typeface="Times New Roman"/>
              <a:cs typeface="Times New Roman"/>
            </a:endParaRPr>
          </a:p>
          <a:p>
            <a:pPr marL="12700" marR="5080" indent="359410" algn="just">
              <a:lnSpc>
                <a:spcPts val="1380"/>
              </a:lnSpc>
              <a:spcBef>
                <a:spcPts val="204"/>
              </a:spcBef>
              <a:tabLst>
                <a:tab pos="1826260" algn="l"/>
                <a:tab pos="3209925" algn="l"/>
                <a:tab pos="4745990" algn="l"/>
                <a:tab pos="6141085" algn="l"/>
                <a:tab pos="7059295" algn="l"/>
                <a:tab pos="8165465" algn="l"/>
              </a:tabLst>
            </a:pPr>
            <a:r>
              <a:rPr sz="1200" dirty="0">
                <a:latin typeface="Times New Roman"/>
                <a:cs typeface="Times New Roman"/>
              </a:rPr>
              <a:t>Критерії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оцінювання діяльності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студентів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практичних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(лабораторних,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семінарських)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заняттях,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модуль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здійснюється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відповідно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до </a:t>
            </a:r>
            <a:r>
              <a:rPr sz="1200" dirty="0">
                <a:latin typeface="Times New Roman"/>
                <a:cs typeface="Times New Roman"/>
              </a:rPr>
              <a:t>положення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№34/01-</a:t>
            </a:r>
            <a:r>
              <a:rPr sz="1200" dirty="0">
                <a:latin typeface="Times New Roman"/>
                <a:cs typeface="Times New Roman"/>
              </a:rPr>
              <a:t>05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28.10.2019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«Про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бально-</a:t>
            </a:r>
            <a:r>
              <a:rPr sz="1200" dirty="0">
                <a:latin typeface="Times New Roman"/>
                <a:cs typeface="Times New Roman"/>
              </a:rPr>
              <a:t>накопичувальну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систему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оцінювання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результатів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навчання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здобувачами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вищої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освіти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у </a:t>
            </a:r>
            <a:r>
              <a:rPr sz="1200" spc="-10" dirty="0">
                <a:latin typeface="Times New Roman"/>
                <a:cs typeface="Times New Roman"/>
              </a:rPr>
              <a:t>Мелітопольському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державному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педагогічному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університеті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імені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Богдана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Хмельницького»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https://drive.google.com/file/d/1BDRNtAJupqmHkldtICJTkvL-LNTIjWRX/view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7699" y="720852"/>
          <a:ext cx="9348470" cy="2660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8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2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130">
                <a:tc>
                  <a:txBody>
                    <a:bodyPr/>
                    <a:lstStyle/>
                    <a:p>
                      <a:pPr marL="68580" marR="6096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Стратегічний</a:t>
                      </a:r>
                      <a:r>
                        <a:rPr sz="12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менеджмент</a:t>
                      </a:r>
                      <a:r>
                        <a:rPr sz="1200" spc="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міжнародному бізнесі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170" indent="-163830">
                        <a:lnSpc>
                          <a:spcPts val="131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прослуханого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лекційного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матеріалу.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80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9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Конспектування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розглянуті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лекційних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заняттях.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стратегічні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альянси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170" indent="-163830">
                        <a:lnSpc>
                          <a:spcPts val="131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прослуханого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лекційного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матеріалу.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80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9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Конспектування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розглянуті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лекційних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заняттях.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L="68580" marR="59055">
                        <a:lnSpc>
                          <a:spcPts val="1380"/>
                        </a:lnSpc>
                        <a:tabLst>
                          <a:tab pos="613410" algn="l"/>
                          <a:tab pos="950594" algn="l"/>
                          <a:tab pos="1987550" algn="l"/>
                          <a:tab pos="2811145" algn="l"/>
                          <a:tab pos="3615690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Особливості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трудових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відносин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170" indent="-163830">
                        <a:lnSpc>
                          <a:spcPts val="131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прослуханого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лекційного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матеріалу.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80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9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Конспектування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розглянуті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лекційних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заняттях.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130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маркетинг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170" indent="-163830">
                        <a:lnSpc>
                          <a:spcPts val="131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прослуханого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лекційного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матеріалу.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80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9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Конспектування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розглянуті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лекційних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заняттях.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фінансовий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менеджмент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170" indent="-163830">
                        <a:lnSpc>
                          <a:spcPts val="132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прослуханого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лекційного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матеріалу.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80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indent="-163830">
                        <a:lnSpc>
                          <a:spcPts val="1395"/>
                        </a:lnSpc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Конспектування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розглянуті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лекційних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заняттях.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60419" y="696214"/>
            <a:ext cx="29679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Шкала оцінювання: національна та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ECTS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365501" y="1071626"/>
          <a:ext cx="5961380" cy="279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8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100">
                <a:tc rowSpan="2">
                  <a:txBody>
                    <a:bodyPr/>
                    <a:lstStyle/>
                    <a:p>
                      <a:pPr marL="128905" marR="121285" algn="ctr">
                        <a:lnSpc>
                          <a:spcPts val="1380"/>
                        </a:lnSpc>
                        <a:spcBef>
                          <a:spcPts val="45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Сума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всі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види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навчальної діяльності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43840" marR="193040" indent="-43180">
                        <a:lnSpc>
                          <a:spcPts val="1380"/>
                        </a:lnSpc>
                        <a:spcBef>
                          <a:spcPts val="115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Оцінка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ECTS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6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969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національною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шкалою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2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6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4351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екзамену,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курсового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проекту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(роботи),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1495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заліку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113664" algn="ctr">
                        <a:lnSpc>
                          <a:spcPts val="133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90 –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відмінно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01015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зараховано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114935" algn="ctr">
                        <a:lnSpc>
                          <a:spcPts val="133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82-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89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добре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114935" algn="ctr">
                        <a:lnSpc>
                          <a:spcPts val="133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74-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81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610">
                <a:tc>
                  <a:txBody>
                    <a:bodyPr/>
                    <a:lstStyle/>
                    <a:p>
                      <a:pPr marL="114935" algn="ctr">
                        <a:lnSpc>
                          <a:spcPts val="133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64-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73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5468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задовільно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114935" algn="ctr">
                        <a:lnSpc>
                          <a:spcPts val="133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60-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63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4935" algn="ctr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35-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59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FX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305" marR="108585" indent="-16764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незадовільно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можливістю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повторного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складання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4769" indent="-1270" algn="ctr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зараховано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можливістю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повторного складання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6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14935" algn="ctr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0-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4135" algn="ctr">
                        <a:lnSpc>
                          <a:spcPts val="1380"/>
                        </a:lnSpc>
                        <a:spcBef>
                          <a:spcPts val="68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незадовільно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обов’язковим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повторним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вивченням дисципліни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 marR="131445" indent="-3175" algn="ctr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зараховано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обов’язковим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повторним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вивченням дисципліни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1127" y="696214"/>
            <a:ext cx="29940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СИСТЕМА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ОЦІНЮВАННЯ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10" dirty="0">
                <a:latin typeface="Times New Roman"/>
                <a:cs typeface="Times New Roman"/>
              </a:rPr>
              <a:t> ВИМОГИ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6279" y="896366"/>
          <a:ext cx="9279890" cy="5972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6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2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73025" marR="342900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Загальна система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146685">
                        <a:lnSpc>
                          <a:spcPts val="138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оцінювання курсу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66040" indent="207010" algn="just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дисципліни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проводяться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два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контролі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складником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результатів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контрольних</a:t>
                      </a:r>
                      <a:r>
                        <a:rPr sz="1200" spc="4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точок</a:t>
                      </a:r>
                      <a:r>
                        <a:rPr sz="1200" spc="4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першої</a:t>
                      </a:r>
                      <a:r>
                        <a:rPr sz="1200" spc="4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(КТ1)</a:t>
                      </a:r>
                      <a:r>
                        <a:rPr sz="1200" spc="4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4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другої</a:t>
                      </a:r>
                      <a:r>
                        <a:rPr sz="1200" spc="4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(КТ2).</a:t>
                      </a:r>
                      <a:r>
                        <a:rPr sz="1200" spc="4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200" spc="4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4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точки</a:t>
                      </a:r>
                      <a:r>
                        <a:rPr sz="1200" spc="45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2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4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сумою</a:t>
                      </a:r>
                      <a:r>
                        <a:rPr sz="1200" spc="4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поточного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200" spc="4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(ПКР):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ПКР.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складає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балів.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r>
                        <a:rPr sz="1200" spc="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r>
                        <a:rPr sz="1200" spc="4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4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2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становить</a:t>
                      </a:r>
                      <a:r>
                        <a:rPr sz="1200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60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</a:t>
                      </a:r>
                      <a:r>
                        <a:rPr sz="12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максимальної</a:t>
                      </a:r>
                      <a:r>
                        <a:rPr sz="12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кількості</a:t>
                      </a:r>
                      <a:r>
                        <a:rPr sz="1200" spc="4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4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решта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точки,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бали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поточний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контроль,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поточного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обчислюються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середньозважена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оцінок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діяльність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студента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(семінарських)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заняттях,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входять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число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певної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точки.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трансферу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середньозваженої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4135" algn="just">
                        <a:lnSpc>
                          <a:spcPct val="1201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бали,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входять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точки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треба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скористатися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формулою: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dirty="0">
                          <a:latin typeface="MS Gothic"/>
                          <a:cs typeface="MS Gothic"/>
                        </a:rPr>
                        <a:t>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Таким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чином,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якщо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поточний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видів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студента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всіх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заняттях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Хср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бали,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які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були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перерахування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здійснюється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так: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dirty="0">
                          <a:latin typeface="MS Gothic"/>
                          <a:cs typeface="MS Gothic"/>
                        </a:rPr>
                        <a:t>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16.4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//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4135" algn="just">
                        <a:lnSpc>
                          <a:spcPts val="138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(балів).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студентом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отримано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Тоді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буде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отримано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ПКР 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 +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 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46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(балів).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71120" indent="20701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підвищення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результату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тільки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одного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тижнів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після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випадку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отримання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незадовільної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оцінки.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9850" indent="20701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Підсумковим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контролем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екзамен,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надається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тестів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(або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задач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чи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іншого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виду).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Загальний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рейтинг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дисципліни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(ЗР)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складається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суми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(Е),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отриманих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екзамені,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підсумкової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ts val="133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(ПО)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ділиться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навпіл.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Е)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0510">
                <a:tc>
                  <a:txBody>
                    <a:bodyPr/>
                    <a:lstStyle/>
                    <a:p>
                      <a:pPr marL="73025" marR="227965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Практичні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70485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«5»</a:t>
                      </a:r>
                      <a:r>
                        <a:rPr sz="12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самостійно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аргументовано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під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глибоко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всебічно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завдань,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використовуючи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нормативну,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обов’язкову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додаткову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літературу.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усі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тестові</a:t>
                      </a:r>
                      <a:r>
                        <a:rPr sz="12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завдання.</a:t>
                      </a:r>
                      <a:r>
                        <a:rPr sz="12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Здатен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2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вивченого</a:t>
                      </a:r>
                      <a:r>
                        <a:rPr sz="12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допомогою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операцій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синтезу,</a:t>
                      </a:r>
                      <a:r>
                        <a:rPr sz="12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аналізу,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виявляти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причинно-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наслідкові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7310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«4»</a:t>
                      </a:r>
                      <a:r>
                        <a:rPr sz="1200" b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достатньо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повно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обґрунтовано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основному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завдань,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використовуючи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нормативну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обов’язкову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літературу.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Але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викладанні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деяких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вистачає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достатньої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глибини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4135" algn="just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аргументації,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допускаються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несуттєві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незначні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помилки.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більшість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здатен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вивченого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допомогою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операцій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синтезу,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виявляти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причинно-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наслідкові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можуть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бути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несуттєві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помилки,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8580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«3»</a:t>
                      </a:r>
                      <a:r>
                        <a:rPr sz="1200" b="1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цілому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основний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але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без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глибокого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всебічного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обґрунтування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аргументації,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допускаючи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цьому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помилки.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половину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ускладнення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виділення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суттєвих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ознак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виявлення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причинно-наслідкових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зв’язків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формулювання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висновків.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6279" y="720852"/>
          <a:ext cx="9279890" cy="1589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6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2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67945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«2»</a:t>
                      </a:r>
                      <a:r>
                        <a:rPr sz="1200" b="1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матеріалом.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Фрагментарно,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поверхово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(без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аргументації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обґрунтування)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недостатньо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теоретичних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завдань,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допускаючи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неточності.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тестові</a:t>
                      </a:r>
                      <a:r>
                        <a:rPr sz="12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завдання.</a:t>
                      </a:r>
                      <a:r>
                        <a:rPr sz="12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Безсистемно</a:t>
                      </a:r>
                      <a:r>
                        <a:rPr sz="12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відділяє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випадкові</a:t>
                      </a:r>
                      <a:r>
                        <a:rPr sz="12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2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2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вміє</a:t>
                      </a:r>
                      <a:r>
                        <a:rPr sz="12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зробити</a:t>
                      </a:r>
                      <a:r>
                        <a:rPr sz="12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найпростіші</a:t>
                      </a:r>
                      <a:r>
                        <a:rPr sz="12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операції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аналізу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синтезу;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робити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висновки.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755">
                <a:tc>
                  <a:txBody>
                    <a:bodyPr/>
                    <a:lstStyle/>
                    <a:p>
                      <a:pPr marL="73025" marR="64769">
                        <a:lnSpc>
                          <a:spcPts val="1380"/>
                        </a:lnSpc>
                        <a:tabLst>
                          <a:tab pos="829310" algn="l"/>
                        </a:tabLst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Умови допуску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підсумковог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контролю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7556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Студент,</a:t>
                      </a:r>
                      <a:r>
                        <a:rPr sz="12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який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навчається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стабільно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«відмінні»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такі</a:t>
                      </a:r>
                      <a:r>
                        <a:rPr sz="12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контролі,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накопичує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вивчення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більше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складати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екзамен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даної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дисципліни.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794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тижнів.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Невідпрацьовані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(невиконання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плану)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підставою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недопущення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підсумкового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контролю.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06627" y="2600071"/>
            <a:ext cx="9299575" cy="441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56610">
              <a:lnSpc>
                <a:spcPts val="141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10.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РЕКОМЕНДОВАНА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ЛІТЕРАТУРА</a:t>
            </a:r>
            <a:endParaRPr sz="1200">
              <a:latin typeface="Times New Roman"/>
              <a:cs typeface="Times New Roman"/>
            </a:endParaRPr>
          </a:p>
          <a:p>
            <a:pPr marL="4531995">
              <a:lnSpc>
                <a:spcPts val="1370"/>
              </a:lnSpc>
            </a:pPr>
            <a:r>
              <a:rPr sz="1200" b="1" spc="-10" dirty="0">
                <a:latin typeface="Times New Roman"/>
                <a:cs typeface="Times New Roman"/>
              </a:rPr>
              <a:t>Основна</a:t>
            </a:r>
            <a:endParaRPr sz="1200">
              <a:latin typeface="Times New Roman"/>
              <a:cs typeface="Times New Roman"/>
            </a:endParaRPr>
          </a:p>
          <a:p>
            <a:pPr marL="12700" marR="7620" indent="631190" algn="just">
              <a:lnSpc>
                <a:spcPts val="1380"/>
              </a:lnSpc>
              <a:spcBef>
                <a:spcPts val="50"/>
              </a:spcBef>
              <a:buAutoNum type="arabicPeriod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Амеліна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І.В.,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Попова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Т.Л.,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Владимиров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С.В.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Міжнародні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відносини: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підручник/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І.В.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Амеліна,</a:t>
            </a:r>
            <a:r>
              <a:rPr sz="1200" spc="3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Т.Л.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Попова,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С.В. </a:t>
            </a:r>
            <a:r>
              <a:rPr sz="1200" dirty="0">
                <a:latin typeface="Times New Roman"/>
                <a:cs typeface="Times New Roman"/>
              </a:rPr>
              <a:t>Владимиров.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Вид-</a:t>
            </a:r>
            <a:r>
              <a:rPr sz="1200" dirty="0">
                <a:latin typeface="Times New Roman"/>
                <a:cs typeface="Times New Roman"/>
              </a:rPr>
              <a:t>во: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Центр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навчальної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літератури,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256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6350" indent="631190" algn="just">
              <a:lnSpc>
                <a:spcPts val="1380"/>
              </a:lnSpc>
              <a:spcBef>
                <a:spcPts val="5"/>
              </a:spcBef>
              <a:buAutoNum type="arabicPeriod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Іващенко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Міжнародний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бізнес: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навчально-</a:t>
            </a:r>
            <a:r>
              <a:rPr sz="1200" dirty="0">
                <a:latin typeface="Times New Roman"/>
                <a:cs typeface="Times New Roman"/>
              </a:rPr>
              <a:t>методичний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студентів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першого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(бакалаврського)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рівня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вищої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освіти </a:t>
            </a:r>
            <a:r>
              <a:rPr sz="1200" dirty="0">
                <a:latin typeface="Times New Roman"/>
                <a:cs typeface="Times New Roman"/>
              </a:rPr>
              <a:t>галузі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знань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«Соціальні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поведінкові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науки»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спеціальності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051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«Економіка»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спеціалізації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«Бізнес-економіка».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Харків: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Нац.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юрид.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ун-</a:t>
            </a:r>
            <a:r>
              <a:rPr sz="1200" spc="-50" dirty="0">
                <a:latin typeface="Times New Roman"/>
                <a:cs typeface="Times New Roman"/>
              </a:rPr>
              <a:t>т </a:t>
            </a:r>
            <a:r>
              <a:rPr sz="1200" dirty="0">
                <a:latin typeface="Times New Roman"/>
                <a:cs typeface="Times New Roman"/>
              </a:rPr>
              <a:t>ім.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Ярослава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Мудрого,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2020.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131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43890" indent="-181610" algn="just">
              <a:lnSpc>
                <a:spcPts val="1305"/>
              </a:lnSpc>
              <a:buAutoNum type="arabicPeriod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Лебедєва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О.,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Белоцерковець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В.,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Завгородня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Міжнародна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Лебедєва,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Белоцерковець,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Завгородня.</a:t>
            </a:r>
            <a:r>
              <a:rPr sz="1200" spc="16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Times New Roman"/>
                <a:cs typeface="Times New Roman"/>
              </a:rPr>
              <a:t>Вид-</a:t>
            </a:r>
            <a:r>
              <a:rPr sz="1200" spc="-25" dirty="0">
                <a:latin typeface="Times New Roman"/>
                <a:cs typeface="Times New Roman"/>
              </a:rPr>
              <a:t>во: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Центр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навчальної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літератури,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416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43890" indent="-181610" algn="just">
              <a:lnSpc>
                <a:spcPts val="1380"/>
              </a:lnSpc>
              <a:buAutoNum type="arabicPeriod" startAt="4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Міжнародний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бізнес: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навчальний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С.В.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Тарасенко,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Ю.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Петрушенко.</a:t>
            </a:r>
            <a:r>
              <a:rPr sz="1200" spc="4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Суми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Сумський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державний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університет,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2021.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222 </a:t>
            </a:r>
            <a:r>
              <a:rPr sz="1200" spc="-50" dirty="0">
                <a:latin typeface="Times New Roman"/>
                <a:cs typeface="Times New Roman"/>
              </a:rPr>
              <a:t>с</a:t>
            </a:r>
            <a:endParaRPr sz="1200">
              <a:latin typeface="Times New Roman"/>
              <a:cs typeface="Times New Roman"/>
            </a:endParaRPr>
          </a:p>
          <a:p>
            <a:pPr marL="643890" indent="-181610" algn="just">
              <a:lnSpc>
                <a:spcPts val="1380"/>
              </a:lnSpc>
              <a:buAutoNum type="arabicPeriod" startAt="5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Міжнародний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заг.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ред.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Т.В.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Орєхової.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Вінниця: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ДонНУ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імені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Василя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Стуса,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2017.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425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  <a:p>
            <a:pPr marL="12700" marR="5080" indent="631190" algn="just">
              <a:lnSpc>
                <a:spcPts val="1380"/>
              </a:lnSpc>
              <a:spcBef>
                <a:spcPts val="65"/>
              </a:spcBef>
              <a:buAutoNum type="arabicPeriod" startAt="5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Ткаліч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Міжнародна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економіка: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світова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міжнародні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навчально-методичний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для </a:t>
            </a:r>
            <a:r>
              <a:rPr sz="1200" dirty="0">
                <a:latin typeface="Times New Roman"/>
                <a:cs typeface="Times New Roman"/>
              </a:rPr>
              <a:t>студ.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ВНЗ: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галузь</a:t>
            </a:r>
            <a:r>
              <a:rPr sz="1200" spc="3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знань: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</a:t>
            </a:r>
            <a:r>
              <a:rPr sz="1200" spc="3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«Cоціальні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3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поведінкові</a:t>
            </a:r>
            <a:r>
              <a:rPr sz="1200" spc="3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науки»,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напрям</a:t>
            </a:r>
            <a:r>
              <a:rPr sz="1200" spc="3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підготовки: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056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«Міжнародні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відносини»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051</a:t>
            </a:r>
            <a:endParaRPr sz="1200">
              <a:latin typeface="Times New Roman"/>
              <a:cs typeface="Times New Roman"/>
            </a:endParaRPr>
          </a:p>
          <a:p>
            <a:pPr marL="12700" marR="7620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«Управління</a:t>
            </a:r>
            <a:r>
              <a:rPr sz="1200" spc="4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персоналом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4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</a:t>
            </a:r>
            <a:r>
              <a:rPr sz="1200" spc="4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праці»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4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Т.І.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Ткаліч;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Миколаївський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нац.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ун-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45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імені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Сухомлинського,</a:t>
            </a:r>
            <a:r>
              <a:rPr sz="1200" spc="4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Миколаївський </a:t>
            </a:r>
            <a:r>
              <a:rPr sz="1200" dirty="0">
                <a:latin typeface="Times New Roman"/>
                <a:cs typeface="Times New Roman"/>
              </a:rPr>
              <a:t>міжрегіональний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ін-т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людини.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Миколаїв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Румянцева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Г. В., 2018.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474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c</a:t>
            </a:r>
            <a:endParaRPr sz="1200">
              <a:latin typeface="Times New Roman"/>
              <a:cs typeface="Times New Roman"/>
            </a:endParaRPr>
          </a:p>
          <a:p>
            <a:pPr marL="12700" marR="5715" indent="631190" algn="just">
              <a:lnSpc>
                <a:spcPts val="1380"/>
              </a:lnSpc>
              <a:buAutoNum type="arabicPeriod" startAt="7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Управління</a:t>
            </a:r>
            <a:r>
              <a:rPr sz="1200" spc="4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міжнародним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бізнесом:</a:t>
            </a:r>
            <a:r>
              <a:rPr sz="1200" spc="4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навч.</a:t>
            </a:r>
            <a:r>
              <a:rPr sz="1200" spc="4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посіб.;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МОН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України,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Уманський</a:t>
            </a:r>
            <a:r>
              <a:rPr sz="1200" spc="45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держ.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пед.</a:t>
            </a:r>
            <a:r>
              <a:rPr sz="1200" spc="4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ун-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45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імені</a:t>
            </a:r>
            <a:r>
              <a:rPr sz="1200" spc="4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Павла</a:t>
            </a:r>
            <a:r>
              <a:rPr sz="1200" spc="45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Тичини;</a:t>
            </a:r>
            <a:r>
              <a:rPr sz="1200" spc="4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уклад.: </a:t>
            </a:r>
            <a:r>
              <a:rPr sz="1200" dirty="0">
                <a:latin typeface="Times New Roman"/>
                <a:cs typeface="Times New Roman"/>
              </a:rPr>
              <a:t>О.Л.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Богашко,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Кірдан,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Подзігун.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Умань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Візаві,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2021.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4481195">
              <a:lnSpc>
                <a:spcPts val="1330"/>
              </a:lnSpc>
            </a:pPr>
            <a:r>
              <a:rPr sz="1200" b="1" spc="-10" dirty="0">
                <a:latin typeface="Times New Roman"/>
                <a:cs typeface="Times New Roman"/>
              </a:rPr>
              <a:t>Допоміжна</a:t>
            </a:r>
            <a:endParaRPr sz="1200">
              <a:latin typeface="Times New Roman"/>
              <a:cs typeface="Times New Roman"/>
            </a:endParaRPr>
          </a:p>
          <a:p>
            <a:pPr marL="12700" marR="8255" indent="631190" algn="just">
              <a:lnSpc>
                <a:spcPts val="1380"/>
              </a:lnSpc>
              <a:spcBef>
                <a:spcPts val="55"/>
              </a:spcBef>
              <a:buAutoNum type="arabicPeriod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Зінчук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Т.,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Горбачова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І.,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Ковальчук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О.,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Куцмус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Н.,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Усюк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Т.,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Пивовар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П.,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Данкевич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В.,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Прокопчук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Міжнародні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економічні </a:t>
            </a:r>
            <a:r>
              <a:rPr sz="1200" dirty="0">
                <a:latin typeface="Times New Roman"/>
                <a:cs typeface="Times New Roman"/>
              </a:rPr>
              <a:t>відносини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зовнішньоекономічна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діяльність/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Зінчук,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Горбачова,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Ковальчук,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Н.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Куцмус,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Усюк,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П.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Пивовар,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Данкевич,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О. </a:t>
            </a:r>
            <a:r>
              <a:rPr sz="1200" dirty="0">
                <a:latin typeface="Times New Roman"/>
                <a:cs typeface="Times New Roman"/>
              </a:rPr>
              <a:t>Прокопчук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Вид-</a:t>
            </a:r>
            <a:r>
              <a:rPr sz="1200" dirty="0">
                <a:latin typeface="Times New Roman"/>
                <a:cs typeface="Times New Roman"/>
              </a:rPr>
              <a:t>во: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Центр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навчальної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літератури,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2019. 512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43890" indent="-181610" algn="just">
              <a:lnSpc>
                <a:spcPts val="1315"/>
              </a:lnSpc>
              <a:buAutoNum type="arabicPeriod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Кулішов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В.В.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Глобальна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Рекомендовано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МОН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України.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2021.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208с.</a:t>
            </a:r>
            <a:endParaRPr sz="1200">
              <a:latin typeface="Times New Roman"/>
              <a:cs typeface="Times New Roman"/>
            </a:endParaRPr>
          </a:p>
          <a:p>
            <a:pPr marL="12700" marR="6350" indent="631190" algn="just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Міжнародна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торгівля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підручник: рек. МОН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 навч. посібник для студ.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ВНЗ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 Ю. Г.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Козак, Т. Спорек, Е. Молендовські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[та </a:t>
            </a:r>
            <a:r>
              <a:rPr sz="1200" dirty="0">
                <a:latin typeface="Times New Roman"/>
                <a:cs typeface="Times New Roman"/>
              </a:rPr>
              <a:t>ін.]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;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ред.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Ю.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Козака,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Спорека,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Е.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Молендовського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;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МОН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Одеський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нац.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економічний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ун-т,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Економічний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ун-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Катовіцах,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3166"/>
            <a:ext cx="9295130" cy="1449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Економічний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ун-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Кракові.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Вид. 5-те,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переробл.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допов.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Катовіце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;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Краков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;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 Центр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учбової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літератури,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272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ts val="1380"/>
              </a:lnSpc>
              <a:buAutoNum type="arabicPeriod" startAt="4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Міжнародний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підручник.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ред.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Вергуна.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ВАДЕКС,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2014.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810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5080" indent="631190">
              <a:lnSpc>
                <a:spcPts val="1380"/>
              </a:lnSpc>
              <a:spcBef>
                <a:spcPts val="65"/>
              </a:spcBef>
              <a:buAutoNum type="arabicPeriod" startAt="4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Управління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міжнародним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бізнесом: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конспект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лекцій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студентів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економічного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спрямування,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аспірантів,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викладачів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Н.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Г. </a:t>
            </a:r>
            <a:r>
              <a:rPr sz="1200" dirty="0">
                <a:latin typeface="Times New Roman"/>
                <a:cs typeface="Times New Roman"/>
              </a:rPr>
              <a:t>Ушакова,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Ю.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Величко,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Печенка.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Харків: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Видавництво «Форт»,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2016.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126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3478529">
              <a:lnSpc>
                <a:spcPts val="1355"/>
              </a:lnSpc>
            </a:pPr>
            <a:r>
              <a:rPr sz="1200" b="1" dirty="0">
                <a:latin typeface="Times New Roman"/>
                <a:cs typeface="Times New Roman"/>
              </a:rPr>
              <a:t>10.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Інформаційні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ресурси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в</a:t>
            </a:r>
            <a:r>
              <a:rPr sz="1200" b="1" spc="-10" dirty="0">
                <a:latin typeface="Times New Roman"/>
                <a:cs typeface="Times New Roman"/>
              </a:rPr>
              <a:t> Інтернеті</a:t>
            </a:r>
            <a:endParaRPr sz="1200">
              <a:latin typeface="Times New Roman"/>
              <a:cs typeface="Times New Roman"/>
            </a:endParaRPr>
          </a:p>
          <a:p>
            <a:pPr marL="283845" indent="-229235">
              <a:lnSpc>
                <a:spcPts val="1410"/>
              </a:lnSpc>
              <a:buClr>
                <a:srgbClr val="000000"/>
              </a:buClr>
              <a:buFont typeface="Times New Roman"/>
              <a:buAutoNum type="arabicPeriod"/>
              <a:tabLst>
                <a:tab pos="284480" algn="l"/>
              </a:tabLst>
            </a:pPr>
            <a:r>
              <a:rPr sz="1200" i="1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mbria"/>
                <a:cs typeface="Cambria"/>
                <a:hlinkClick r:id="rId2"/>
              </a:rPr>
              <a:t>http://dspace.oneu.edu.ua/jspui/bitstream/123456789/1367/1/Зовнішньоекономічна%20діяльність%20підприємств.pdf</a:t>
            </a:r>
            <a:endParaRPr sz="1200">
              <a:latin typeface="Cambria"/>
              <a:cs typeface="Cambria"/>
            </a:endParaRPr>
          </a:p>
          <a:p>
            <a:pPr marL="283845" indent="-229235">
              <a:lnSpc>
                <a:spcPts val="1405"/>
              </a:lnSpc>
              <a:buClr>
                <a:srgbClr val="000000"/>
              </a:buClr>
              <a:buFont typeface="Times New Roman"/>
              <a:buAutoNum type="arabicPeriod"/>
              <a:tabLst>
                <a:tab pos="284480" algn="l"/>
              </a:tabLst>
            </a:pPr>
            <a:r>
              <a:rPr sz="1200" i="1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mbria"/>
                <a:cs typeface="Cambria"/>
                <a:hlinkClick r:id="rId3"/>
              </a:rPr>
              <a:t>http://dspace.tneu.edu.ua/bitstream/316497/450/1/1posibnyk_innovaciny_menedzment_dudar.pdf</a:t>
            </a:r>
            <a:endParaRPr sz="1200">
              <a:latin typeface="Cambria"/>
              <a:cs typeface="Cambria"/>
            </a:endParaRPr>
          </a:p>
          <a:p>
            <a:pPr marL="283845" indent="-229235">
              <a:lnSpc>
                <a:spcPts val="1420"/>
              </a:lnSpc>
              <a:buClr>
                <a:srgbClr val="000000"/>
              </a:buClr>
              <a:buFont typeface="Times New Roman"/>
              <a:buAutoNum type="arabicPeriod"/>
              <a:tabLst>
                <a:tab pos="284480" algn="l"/>
              </a:tabLst>
            </a:pPr>
            <a:r>
              <a:rPr sz="1200" i="1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mbria"/>
                <a:cs typeface="Cambria"/>
                <a:hlinkClick r:id="rId4"/>
              </a:rPr>
              <a:t>http://journals.uran.ua/index.php/2225-6407/article/download/74769/70167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0189" y="696214"/>
            <a:ext cx="5106035" cy="10845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ctr">
              <a:lnSpc>
                <a:spcPts val="1380"/>
              </a:lnSpc>
              <a:spcBef>
                <a:spcPts val="195"/>
              </a:spcBef>
            </a:pPr>
            <a:r>
              <a:rPr sz="1200" b="1" dirty="0">
                <a:latin typeface="Times New Roman"/>
                <a:cs typeface="Times New Roman"/>
              </a:rPr>
              <a:t>МЕЛІТОПОЛЬСКИЙ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ДЕРЖАВНИЙ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ПЕДАГОГІЧНИЙ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УНІВЕРСИТЕТ </a:t>
            </a:r>
            <a:r>
              <a:rPr sz="1200" b="1" dirty="0">
                <a:latin typeface="Times New Roman"/>
                <a:cs typeface="Times New Roman"/>
              </a:rPr>
              <a:t>ІМЕНІ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БОГДАНА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ХМЕЛЬНИЦЬКОГО</a:t>
            </a:r>
            <a:endParaRPr sz="1200">
              <a:latin typeface="Times New Roman"/>
              <a:cs typeface="Times New Roman"/>
            </a:endParaRPr>
          </a:p>
          <a:p>
            <a:pPr marL="41275" marR="28575" indent="-4445" algn="ctr">
              <a:lnSpc>
                <a:spcPts val="2760"/>
              </a:lnSpc>
              <a:spcBef>
                <a:spcPts val="75"/>
              </a:spcBef>
            </a:pPr>
            <a:r>
              <a:rPr sz="1200" b="1" dirty="0">
                <a:latin typeface="Times New Roman"/>
                <a:cs typeface="Times New Roman"/>
              </a:rPr>
              <a:t>ФАКУЛЬТЕТ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ІНФОРМАТИКИ,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МАТЕМАТИКИ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ЕКОНОМІКИ </a:t>
            </a:r>
            <a:r>
              <a:rPr sz="1200" b="1" dirty="0">
                <a:latin typeface="Times New Roman"/>
                <a:cs typeface="Times New Roman"/>
              </a:rPr>
              <a:t>КАФЕДРА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ЕКОНОМІКИ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ГОТЕЛЬНО-</a:t>
            </a:r>
            <a:r>
              <a:rPr sz="1200" b="1" dirty="0">
                <a:latin typeface="Times New Roman"/>
                <a:cs typeface="Times New Roman"/>
              </a:rPr>
              <a:t>РЕСТОРАННОГО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БІЗНЕСУ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7031" y="1976881"/>
          <a:ext cx="9801860" cy="4651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855">
                <a:tc>
                  <a:txBody>
                    <a:bodyPr/>
                    <a:lstStyle/>
                    <a:p>
                      <a:pPr marL="76200">
                        <a:lnSpc>
                          <a:spcPts val="14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Назва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курсу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40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Нормативний/вибірковий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460438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Економіка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міжнародним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бізнесом Вибіркова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marL="76200" marR="13081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Ступінь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освіти Бакалавр/магістр/доктор філософії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Освітня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програма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Магістр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051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Економіка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ts val="13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Освітньо-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професійна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програма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«Керівництво персоналом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економіка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праці»,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«Економіка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адміністрування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охороні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здоров’я»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76200" marR="89535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Рік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викладання/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Семестр/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Курс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(рік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навчання)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2024-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2025/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парний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59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Викладачі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37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Профайл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викладачів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99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Контактний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тел.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E-mail: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4210">
                <a:tc>
                  <a:txBody>
                    <a:bodyPr/>
                    <a:lstStyle/>
                    <a:p>
                      <a:pPr marL="76200" marR="210185">
                        <a:lnSpc>
                          <a:spcPts val="1380"/>
                        </a:lnSpc>
                        <a:spcBef>
                          <a:spcPts val="5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Сторінка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ЦОДТ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ім.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34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Б.Хмельницького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74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Консультації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Онлайн-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консультації:</a:t>
                      </a:r>
                      <a:r>
                        <a:rPr sz="12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через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систему ЦОДТ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ім.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Богдана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Хмельницького.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79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05383"/>
            <a:ext cx="9280525" cy="421449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4487545" indent="-229235">
              <a:lnSpc>
                <a:spcPct val="100000"/>
              </a:lnSpc>
              <a:spcBef>
                <a:spcPts val="805"/>
              </a:spcBef>
              <a:buAutoNum type="arabicPeriod"/>
              <a:tabLst>
                <a:tab pos="4488180" algn="l"/>
              </a:tabLst>
            </a:pPr>
            <a:r>
              <a:rPr sz="1400" b="1" spc="-10" dirty="0">
                <a:latin typeface="Times New Roman"/>
                <a:cs typeface="Times New Roman"/>
              </a:rPr>
              <a:t>АНОТАЦІЯ</a:t>
            </a:r>
            <a:endParaRPr sz="1400">
              <a:latin typeface="Times New Roman"/>
              <a:cs typeface="Times New Roman"/>
            </a:endParaRPr>
          </a:p>
          <a:p>
            <a:pPr marL="12700" marR="8255" indent="359410">
              <a:lnSpc>
                <a:spcPts val="1610"/>
              </a:lnSpc>
              <a:spcBef>
                <a:spcPts val="819"/>
              </a:spcBef>
            </a:pPr>
            <a:r>
              <a:rPr sz="1400" dirty="0">
                <a:latin typeface="Times New Roman"/>
                <a:cs typeface="Times New Roman"/>
              </a:rPr>
              <a:t>Програму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освітнього</a:t>
            </a:r>
            <a:r>
              <a:rPr sz="1400" spc="4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компоненту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«Економіка</a:t>
            </a:r>
            <a:r>
              <a:rPr sz="1400" spc="4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управління</a:t>
            </a:r>
            <a:r>
              <a:rPr sz="1400" spc="4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міжнародним</a:t>
            </a:r>
            <a:r>
              <a:rPr sz="1400" spc="4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бізнесом»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складено</a:t>
            </a:r>
            <a:r>
              <a:rPr sz="1400" spc="4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відповідно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до </a:t>
            </a:r>
            <a:r>
              <a:rPr sz="1400" dirty="0">
                <a:latin typeface="Times New Roman"/>
                <a:cs typeface="Times New Roman"/>
              </a:rPr>
              <a:t>освітньої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програми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«Керівництво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персоналом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економіки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праці»,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«Економіка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адміністрування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охороні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здоров’я».</a:t>
            </a:r>
            <a:endParaRPr sz="1400">
              <a:latin typeface="Times New Roman"/>
              <a:cs typeface="Times New Roman"/>
            </a:endParaRPr>
          </a:p>
          <a:p>
            <a:pPr marL="372110">
              <a:lnSpc>
                <a:spcPts val="1535"/>
              </a:lnSpc>
            </a:pPr>
            <a:r>
              <a:rPr sz="1400" dirty="0">
                <a:latin typeface="Times New Roman"/>
                <a:cs typeface="Times New Roman"/>
              </a:rPr>
              <a:t>Освітня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компонента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належить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циклу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вибіркових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ОК.</a:t>
            </a:r>
            <a:endParaRPr sz="1400">
              <a:latin typeface="Times New Roman"/>
              <a:cs typeface="Times New Roman"/>
            </a:endParaRPr>
          </a:p>
          <a:p>
            <a:pPr marL="12700" marR="10160" indent="359410">
              <a:lnSpc>
                <a:spcPts val="1610"/>
              </a:lnSpc>
              <a:spcBef>
                <a:spcPts val="85"/>
              </a:spcBef>
            </a:pPr>
            <a:r>
              <a:rPr sz="1400" dirty="0">
                <a:latin typeface="Times New Roman"/>
                <a:cs typeface="Times New Roman"/>
              </a:rPr>
              <a:t>Контроль</a:t>
            </a:r>
            <a:r>
              <a:rPr sz="1400" spc="48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4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видами</a:t>
            </a:r>
            <a:r>
              <a:rPr sz="1400" spc="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діяльності</a:t>
            </a:r>
            <a:r>
              <a:rPr sz="1400" spc="9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здобувачів</a:t>
            </a:r>
            <a:r>
              <a:rPr sz="1400" spc="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здійснюється</a:t>
            </a:r>
            <a:r>
              <a:rPr sz="1400" spc="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шляхом</a:t>
            </a:r>
            <a:r>
              <a:rPr sz="1400" spc="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поточного</a:t>
            </a:r>
            <a:r>
              <a:rPr sz="1400" spc="8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оцінювання</a:t>
            </a:r>
            <a:r>
              <a:rPr sz="1400" spc="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знань,</a:t>
            </a:r>
            <a:r>
              <a:rPr sz="1400" spc="5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періодичним </a:t>
            </a:r>
            <a:r>
              <a:rPr sz="1400" dirty="0">
                <a:latin typeface="Times New Roman"/>
                <a:cs typeface="Times New Roman"/>
              </a:rPr>
              <a:t>контролем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тестами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після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засвоєння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ними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окремо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другого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модуля.</a:t>
            </a:r>
            <a:endParaRPr sz="1400">
              <a:latin typeface="Times New Roman"/>
              <a:cs typeface="Times New Roman"/>
            </a:endParaRPr>
          </a:p>
          <a:p>
            <a:pPr marL="372110">
              <a:lnSpc>
                <a:spcPts val="1530"/>
              </a:lnSpc>
            </a:pP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результатами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суми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балів,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набраних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двома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модуля,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періодичні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контрольні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точки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виставляється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підсумкова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latin typeface="Times New Roman"/>
                <a:cs typeface="Times New Roman"/>
              </a:rPr>
              <a:t>оцінка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національною,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100-</a:t>
            </a:r>
            <a:r>
              <a:rPr sz="1400" dirty="0">
                <a:latin typeface="Times New Roman"/>
                <a:cs typeface="Times New Roman"/>
              </a:rPr>
              <a:t>бальною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шкалами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ECTS.</a:t>
            </a:r>
            <a:endParaRPr sz="1400">
              <a:latin typeface="Times New Roman"/>
              <a:cs typeface="Times New Roman"/>
            </a:endParaRPr>
          </a:p>
          <a:p>
            <a:pPr marL="372110">
              <a:lnSpc>
                <a:spcPts val="1645"/>
              </a:lnSpc>
            </a:pPr>
            <a:r>
              <a:rPr sz="1400" dirty="0">
                <a:latin typeface="Times New Roman"/>
                <a:cs typeface="Times New Roman"/>
              </a:rPr>
              <a:t>Предметом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вивчення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ОК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є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закономірності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функціонування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розвитку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підприємств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ринкових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умовах.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imes New Roman"/>
              <a:cs typeface="Times New Roman"/>
            </a:endParaRPr>
          </a:p>
          <a:p>
            <a:pPr marL="2718435" indent="-229235">
              <a:lnSpc>
                <a:spcPts val="1630"/>
              </a:lnSpc>
              <a:buAutoNum type="arabicPeriod" startAt="2"/>
              <a:tabLst>
                <a:tab pos="2718435" algn="l"/>
              </a:tabLst>
            </a:pPr>
            <a:r>
              <a:rPr sz="1400" b="1" dirty="0">
                <a:latin typeface="Times New Roman"/>
                <a:cs typeface="Times New Roman"/>
              </a:rPr>
              <a:t>МЕТА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ТА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ЗАВДАННЯ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ОСВІТНЬОГО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КОМПОНЕНТА</a:t>
            </a:r>
            <a:endParaRPr sz="1400">
              <a:latin typeface="Times New Roman"/>
              <a:cs typeface="Times New Roman"/>
            </a:endParaRPr>
          </a:p>
          <a:p>
            <a:pPr marL="102235" marR="12700" indent="269240" algn="just">
              <a:lnSpc>
                <a:spcPts val="1610"/>
              </a:lnSpc>
              <a:spcBef>
                <a:spcPts val="65"/>
              </a:spcBef>
            </a:pPr>
            <a:r>
              <a:rPr sz="1400" dirty="0">
                <a:latin typeface="Times New Roman"/>
                <a:cs typeface="Times New Roman"/>
              </a:rPr>
              <a:t>Метою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вивчення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ОК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є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освоєння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теоретичних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науково-</a:t>
            </a:r>
            <a:r>
              <a:rPr sz="1400" dirty="0">
                <a:latin typeface="Times New Roman"/>
                <a:cs typeface="Times New Roman"/>
              </a:rPr>
              <a:t>методичних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знань,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набуття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умінь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навичок,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які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базуються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попередніх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знаннях і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вміннях з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гуманітарних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економічних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дисциплін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подальше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формування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студентів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системи </a:t>
            </a:r>
            <a:r>
              <a:rPr sz="1400" dirty="0">
                <a:latin typeface="Times New Roman"/>
                <a:cs typeface="Times New Roman"/>
              </a:rPr>
              <a:t>практичних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навичок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ефективного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управління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міжнародним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бізнесом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сучасних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умовах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Євроінтеграції.</a:t>
            </a:r>
            <a:endParaRPr sz="1400">
              <a:latin typeface="Times New Roman"/>
              <a:cs typeface="Times New Roman"/>
            </a:endParaRPr>
          </a:p>
          <a:p>
            <a:pPr marL="372110" algn="just">
              <a:lnSpc>
                <a:spcPts val="1525"/>
              </a:lnSpc>
            </a:pPr>
            <a:r>
              <a:rPr sz="1400" dirty="0">
                <a:latin typeface="Times New Roman"/>
                <a:cs typeface="Times New Roman"/>
              </a:rPr>
              <a:t>Завданнями</a:t>
            </a:r>
            <a:r>
              <a:rPr sz="1400" spc="114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вивчення</a:t>
            </a:r>
            <a:r>
              <a:rPr sz="1400" spc="12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ОК</a:t>
            </a:r>
            <a:r>
              <a:rPr sz="1400" spc="114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є</a:t>
            </a:r>
            <a:r>
              <a:rPr sz="1400" spc="114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комплексна</a:t>
            </a:r>
            <a:r>
              <a:rPr sz="1400" spc="114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методологія</a:t>
            </a:r>
            <a:r>
              <a:rPr sz="1400" spc="114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11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заснований</a:t>
            </a:r>
            <a:r>
              <a:rPr sz="1400" spc="11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11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ній</a:t>
            </a:r>
            <a:r>
              <a:rPr sz="1400" spc="114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інструментарій,</a:t>
            </a:r>
            <a:r>
              <a:rPr sz="1400" spc="10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спрямований</a:t>
            </a:r>
            <a:r>
              <a:rPr sz="1400" spc="110" dirty="0">
                <a:latin typeface="Times New Roman"/>
                <a:cs typeface="Times New Roman"/>
              </a:rPr>
              <a:t>  </a:t>
            </a:r>
            <a:r>
              <a:rPr sz="1400" spc="-25" dirty="0">
                <a:latin typeface="Times New Roman"/>
                <a:cs typeface="Times New Roman"/>
              </a:rPr>
              <a:t>на</a:t>
            </a:r>
            <a:endParaRPr sz="1400">
              <a:latin typeface="Times New Roman"/>
              <a:cs typeface="Times New Roman"/>
            </a:endParaRPr>
          </a:p>
          <a:p>
            <a:pPr marL="102235" algn="just">
              <a:lnSpc>
                <a:spcPts val="1645"/>
              </a:lnSpc>
            </a:pPr>
            <a:r>
              <a:rPr sz="1400" dirty="0">
                <a:latin typeface="Times New Roman"/>
                <a:cs typeface="Times New Roman"/>
              </a:rPr>
              <a:t>модернізацію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організаційної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й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інформаційної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структури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підприємства.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 indent="719455">
              <a:lnSpc>
                <a:spcPts val="1610"/>
              </a:lnSpc>
              <a:buAutoNum type="arabicPeriod" startAt="3"/>
              <a:tabLst>
                <a:tab pos="732155" algn="l"/>
                <a:tab pos="732790" algn="l"/>
                <a:tab pos="1680845" algn="l"/>
                <a:tab pos="3822065" algn="l"/>
                <a:tab pos="4282440" algn="l"/>
                <a:tab pos="5871210" algn="l"/>
                <a:tab pos="6334760" algn="l"/>
                <a:tab pos="6855459" algn="l"/>
                <a:tab pos="8315959" algn="l"/>
              </a:tabLst>
            </a:pPr>
            <a:r>
              <a:rPr sz="1400" b="1" spc="-10" dirty="0">
                <a:latin typeface="Times New Roman"/>
                <a:cs typeface="Times New Roman"/>
              </a:rPr>
              <a:t>ПЕРЕЛІК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0" dirty="0">
                <a:latin typeface="Times New Roman"/>
                <a:cs typeface="Times New Roman"/>
              </a:rPr>
              <a:t>КОМПЕТЕНТНОСТЕЙ,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25" dirty="0">
                <a:latin typeface="Times New Roman"/>
                <a:cs typeface="Times New Roman"/>
              </a:rPr>
              <a:t>ЯКІ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0" dirty="0">
                <a:latin typeface="Times New Roman"/>
                <a:cs typeface="Times New Roman"/>
              </a:rPr>
              <a:t>НАБУВАЮТЬСЯ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25" dirty="0">
                <a:latin typeface="Times New Roman"/>
                <a:cs typeface="Times New Roman"/>
              </a:rPr>
              <a:t>ПІД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25" dirty="0">
                <a:latin typeface="Times New Roman"/>
                <a:cs typeface="Times New Roman"/>
              </a:rPr>
              <a:t>ЧАС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0" dirty="0">
                <a:latin typeface="Times New Roman"/>
                <a:cs typeface="Times New Roman"/>
              </a:rPr>
              <a:t>ОПАНУВАННЯ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0" dirty="0">
                <a:latin typeface="Times New Roman"/>
                <a:cs typeface="Times New Roman"/>
              </a:rPr>
              <a:t>ОСВІТНІМ КОМПОНЕНТОМ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60730" y="4813284"/>
          <a:ext cx="9201150" cy="2096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3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7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marL="31750">
                        <a:lnSpc>
                          <a:spcPts val="1525"/>
                        </a:lnSpc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Інтегральна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1650"/>
                        </a:lnSpc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компетентність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49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визначати</a:t>
                      </a:r>
                      <a:r>
                        <a:rPr sz="14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розв’язувати</a:t>
                      </a:r>
                      <a:r>
                        <a:rPr sz="14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складні</a:t>
                      </a:r>
                      <a:r>
                        <a:rPr sz="14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економічні</a:t>
                      </a:r>
                      <a:r>
                        <a:rPr sz="14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задачі</a:t>
                      </a:r>
                      <a:r>
                        <a:rPr sz="14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проблеми,</a:t>
                      </a:r>
                      <a:r>
                        <a:rPr sz="14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приймати</a:t>
                      </a:r>
                      <a:r>
                        <a:rPr sz="14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відповідні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8740" marR="24130">
                        <a:lnSpc>
                          <a:spcPts val="1610"/>
                        </a:lnSpc>
                        <a:spcBef>
                          <a:spcPts val="7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аналітичні</a:t>
                      </a:r>
                      <a:r>
                        <a:rPr sz="14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управлінські</a:t>
                      </a:r>
                      <a:r>
                        <a:rPr sz="14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рішення</a:t>
                      </a:r>
                      <a:r>
                        <a:rPr sz="14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сфері</a:t>
                      </a:r>
                      <a:r>
                        <a:rPr sz="14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економіки</a:t>
                      </a:r>
                      <a:r>
                        <a:rPr sz="14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або</a:t>
                      </a:r>
                      <a:r>
                        <a:rPr sz="14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3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процесі</a:t>
                      </a:r>
                      <a:r>
                        <a:rPr sz="14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навчання,</a:t>
                      </a:r>
                      <a:r>
                        <a:rPr sz="140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4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передбачає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проведення</a:t>
                      </a:r>
                      <a:r>
                        <a:rPr sz="1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досліджень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та/або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здійснення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інновацій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невизначених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умов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вимог.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960">
                <a:tc>
                  <a:txBody>
                    <a:bodyPr/>
                    <a:lstStyle/>
                    <a:p>
                      <a:pPr marL="31750" marR="76200">
                        <a:lnSpc>
                          <a:spcPts val="1630"/>
                        </a:lnSpc>
                        <a:spcBef>
                          <a:spcPts val="22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Загальні компетентності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650"/>
                        </a:lnSpc>
                        <a:spcBef>
                          <a:spcPts val="10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ЗК1.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генерувати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нові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ідеї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(креативність).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8740" marR="2905760">
                        <a:lnSpc>
                          <a:spcPts val="1610"/>
                        </a:lnSpc>
                        <a:spcBef>
                          <a:spcPts val="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ЗК2.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абстрактного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мислення,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аналізу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синтезу.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ЗК3.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мотивувати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людей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рухатися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спільної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мети.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ts val="1530"/>
                        </a:lnSpc>
                        <a:tabLst>
                          <a:tab pos="1388110" algn="l"/>
                          <a:tab pos="2621280" algn="l"/>
                          <a:tab pos="2941320" algn="l"/>
                          <a:tab pos="4308475" algn="l"/>
                          <a:tab pos="5977255" algn="l"/>
                          <a:tab pos="6452235" algn="l"/>
                          <a:tab pos="7136765" algn="l"/>
                          <a:tab pos="7663180" algn="l"/>
                        </a:tabLst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ЗК4.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спілкуватися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представниками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інших</a:t>
                      </a:r>
                      <a:r>
                        <a:rPr sz="14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професійних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груп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різного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рівня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(з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8740" marR="2812415">
                        <a:lnSpc>
                          <a:spcPts val="1610"/>
                        </a:lnSpc>
                        <a:spcBef>
                          <a:spcPts val="7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експертами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інших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галузей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знань/видів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економічної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діяльності).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ЗК5.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працювати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команді.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ts val="15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ЗК6.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розробляти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управляти</a:t>
                      </a:r>
                      <a:r>
                        <a:rPr sz="14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проєктами.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60730" y="723757"/>
          <a:ext cx="9207500" cy="3674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0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6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4110">
                <a:tc>
                  <a:txBody>
                    <a:bodyPr/>
                    <a:lstStyle/>
                    <a:p>
                      <a:pPr marL="31750">
                        <a:lnSpc>
                          <a:spcPts val="1520"/>
                        </a:lnSpc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Спеціальні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750" marR="73660">
                        <a:lnSpc>
                          <a:spcPts val="1610"/>
                        </a:lnSpc>
                        <a:spcBef>
                          <a:spcPts val="7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(фахові, предметні) компетентності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49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СК1.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застосовувати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науковий,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аналітичний,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методичний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інструментарій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обґрунтування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 marR="1315085">
                        <a:lnSpc>
                          <a:spcPts val="163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суб’єктів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пов’язаних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цим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управлінських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рішень.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СК2.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професійної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комунікації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сфері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економіки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іноземною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мовою.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ts val="151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СК3.</a:t>
                      </a:r>
                      <a:r>
                        <a:rPr sz="14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збирати,</a:t>
                      </a:r>
                      <a:r>
                        <a:rPr sz="14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аналізувати</a:t>
                      </a:r>
                      <a:r>
                        <a:rPr sz="14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обробляти</a:t>
                      </a:r>
                      <a:r>
                        <a:rPr sz="14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статистичні</a:t>
                      </a:r>
                      <a:r>
                        <a:rPr sz="14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дані,</a:t>
                      </a:r>
                      <a:r>
                        <a:rPr sz="14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науково-аналітичні</a:t>
                      </a:r>
                      <a:r>
                        <a:rPr sz="14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матеріали,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 marR="31115">
                        <a:lnSpc>
                          <a:spcPts val="1610"/>
                        </a:lnSpc>
                        <a:spcBef>
                          <a:spcPts val="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які</a:t>
                      </a:r>
                      <a:r>
                        <a:rPr sz="14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необхідні</a:t>
                      </a:r>
                      <a:r>
                        <a:rPr sz="14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4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розв’язання</a:t>
                      </a:r>
                      <a:r>
                        <a:rPr sz="14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комплексних</a:t>
                      </a:r>
                      <a:r>
                        <a:rPr sz="14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4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проблем,</a:t>
                      </a:r>
                      <a:r>
                        <a:rPr sz="14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робити</a:t>
                      </a:r>
                      <a:r>
                        <a:rPr sz="14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4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4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основі</a:t>
                      </a:r>
                      <a:r>
                        <a:rPr sz="14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обґрунтовані висновки.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СК5.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визначати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ключові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тренди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соціально-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економічного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людського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розвитку.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 marR="30480">
                        <a:lnSpc>
                          <a:spcPts val="1610"/>
                        </a:lnSpc>
                        <a:spcBef>
                          <a:spcPts val="7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СК6.</a:t>
                      </a:r>
                      <a:r>
                        <a:rPr sz="14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формулювати</a:t>
                      </a:r>
                      <a:r>
                        <a:rPr sz="14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професійні</a:t>
                      </a:r>
                      <a:r>
                        <a:rPr sz="14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задачі</a:t>
                      </a:r>
                      <a:r>
                        <a:rPr sz="14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сфері</a:t>
                      </a:r>
                      <a:r>
                        <a:rPr sz="14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економіки</a:t>
                      </a:r>
                      <a:r>
                        <a:rPr sz="14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розв’язувати</a:t>
                      </a:r>
                      <a:r>
                        <a:rPr sz="14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їх,</a:t>
                      </a:r>
                      <a:r>
                        <a:rPr sz="14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обираючи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належні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напрями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відповідні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розв’язання,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беручи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уваги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наявні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ресурси.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 marR="35560">
                        <a:lnSpc>
                          <a:spcPts val="1610"/>
                        </a:lnSpc>
                        <a:tabLst>
                          <a:tab pos="591185" algn="l"/>
                          <a:tab pos="1447800" algn="l"/>
                          <a:tab pos="2774315" algn="l"/>
                          <a:tab pos="3877945" algn="l"/>
                          <a:tab pos="4640580" algn="l"/>
                          <a:tab pos="5185410" algn="l"/>
                          <a:tab pos="6283960" algn="l"/>
                          <a:tab pos="7101205" algn="l"/>
                        </a:tabLst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СК7.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обґрунтовувати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управлінські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рішення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щодо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ефективного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суб’єктів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господарювання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кадрової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політики.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 marR="26670">
                        <a:lnSpc>
                          <a:spcPts val="1610"/>
                        </a:lnSpc>
                        <a:spcBef>
                          <a:spcPts val="1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СК8.</a:t>
                      </a:r>
                      <a:r>
                        <a:rPr sz="14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оцінювати</a:t>
                      </a:r>
                      <a:r>
                        <a:rPr sz="14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можливі</a:t>
                      </a:r>
                      <a:r>
                        <a:rPr sz="14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ризики,</a:t>
                      </a:r>
                      <a:r>
                        <a:rPr sz="14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соціально-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економічні</a:t>
                      </a:r>
                      <a:r>
                        <a:rPr sz="14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наслідки</a:t>
                      </a:r>
                      <a:r>
                        <a:rPr sz="14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управлінських</a:t>
                      </a:r>
                      <a:r>
                        <a:rPr sz="14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рішень,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трудових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відносин,</a:t>
                      </a:r>
                      <a:r>
                        <a:rPr sz="1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трудового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потенціалу.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СК9.</a:t>
                      </a:r>
                      <a:r>
                        <a:rPr sz="14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застосовувати</a:t>
                      </a:r>
                      <a:r>
                        <a:rPr sz="14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науковий</a:t>
                      </a:r>
                      <a:r>
                        <a:rPr sz="14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підхід</a:t>
                      </a:r>
                      <a:r>
                        <a:rPr sz="14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4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4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4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ефективних</a:t>
                      </a:r>
                      <a:r>
                        <a:rPr sz="14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проєктів</a:t>
                      </a:r>
                      <a:r>
                        <a:rPr sz="14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ts val="161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соціально-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економічній</a:t>
                      </a:r>
                      <a:r>
                        <a:rPr sz="14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сфері.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ts val="161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СК10.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розробки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сценаріїв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стратегій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соціально-економічних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систем.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280" marR="27940">
                        <a:lnSpc>
                          <a:spcPts val="162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СК11.</a:t>
                      </a:r>
                      <a:r>
                        <a:rPr sz="14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Здатність</a:t>
                      </a:r>
                      <a:r>
                        <a:rPr sz="14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планувати</a:t>
                      </a:r>
                      <a:r>
                        <a:rPr sz="14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4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розробляти</a:t>
                      </a:r>
                      <a:r>
                        <a:rPr sz="14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проєкти</a:t>
                      </a:r>
                      <a:r>
                        <a:rPr sz="14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сфері</a:t>
                      </a:r>
                      <a:r>
                        <a:rPr sz="14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економіки,</a:t>
                      </a:r>
                      <a:r>
                        <a:rPr sz="14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здійснювати</a:t>
                      </a:r>
                      <a:r>
                        <a:rPr sz="14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4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інформаційне,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методичне,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матеріальне,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фінансове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кадрове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забезпечення.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06627" y="4580001"/>
            <a:ext cx="9258300" cy="2280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ts val="163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4.</a:t>
            </a:r>
            <a:r>
              <a:rPr sz="1400" b="1" spc="3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РЕЗУЛЬТАТИ </a:t>
            </a:r>
            <a:r>
              <a:rPr sz="1400" b="1" spc="-10" dirty="0">
                <a:latin typeface="Times New Roman"/>
                <a:cs typeface="Times New Roman"/>
              </a:rPr>
              <a:t>НАВЧАННЯ</a:t>
            </a:r>
            <a:endParaRPr sz="1400">
              <a:latin typeface="Times New Roman"/>
              <a:cs typeface="Times New Roman"/>
            </a:endParaRPr>
          </a:p>
          <a:p>
            <a:pPr marL="12700" marR="6985">
              <a:lnSpc>
                <a:spcPts val="1610"/>
              </a:lnSpc>
              <a:spcBef>
                <a:spcPts val="65"/>
              </a:spcBef>
            </a:pPr>
            <a:r>
              <a:rPr sz="1400" dirty="0">
                <a:latin typeface="Times New Roman"/>
                <a:cs typeface="Times New Roman"/>
              </a:rPr>
              <a:t>РН2.Розробляти,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обґрунтовувати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приймати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ефективні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рішення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питань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розвитку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соціально-</a:t>
            </a:r>
            <a:r>
              <a:rPr sz="1400" dirty="0">
                <a:latin typeface="Times New Roman"/>
                <a:cs typeface="Times New Roman"/>
              </a:rPr>
              <a:t>економічних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систем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та </a:t>
            </a:r>
            <a:r>
              <a:rPr sz="1400" spc="-10" dirty="0">
                <a:latin typeface="Times New Roman"/>
                <a:cs typeface="Times New Roman"/>
              </a:rPr>
              <a:t>управління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суб’єктами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економічної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діяльності.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5"/>
              </a:lnSpc>
            </a:pPr>
            <a:r>
              <a:rPr sz="1400" spc="-10" dirty="0">
                <a:latin typeface="Times New Roman"/>
                <a:cs typeface="Times New Roman"/>
              </a:rPr>
              <a:t>РН3.Вільно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спілкуватися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професійних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наукових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питань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державною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іноземною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мовами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усно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письмово.</a:t>
            </a:r>
            <a:endParaRPr sz="1400">
              <a:latin typeface="Times New Roman"/>
              <a:cs typeface="Times New Roman"/>
            </a:endParaRPr>
          </a:p>
          <a:p>
            <a:pPr marL="12700" marR="6985">
              <a:lnSpc>
                <a:spcPts val="1610"/>
              </a:lnSpc>
              <a:spcBef>
                <a:spcPts val="85"/>
              </a:spcBef>
            </a:pPr>
            <a:r>
              <a:rPr sz="1400" dirty="0">
                <a:latin typeface="Times New Roman"/>
                <a:cs typeface="Times New Roman"/>
              </a:rPr>
              <a:t>РН4.Розробляти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соціально-</a:t>
            </a:r>
            <a:r>
              <a:rPr sz="1400" dirty="0">
                <a:latin typeface="Times New Roman"/>
                <a:cs typeface="Times New Roman"/>
              </a:rPr>
              <a:t>економічні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проєкти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систему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комплексних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дій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щодо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їх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реалізації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урахуванням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їх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цілей, </a:t>
            </a:r>
            <a:r>
              <a:rPr sz="1400" dirty="0">
                <a:latin typeface="Times New Roman"/>
                <a:cs typeface="Times New Roman"/>
              </a:rPr>
              <a:t>очікуваних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соціально-економічних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наслідків,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ризиків,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законодавчих,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ресурсних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інших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обмежень.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latin typeface="Times New Roman"/>
                <a:cs typeface="Times New Roman"/>
              </a:rPr>
              <a:t>РН6.Оцінювати</a:t>
            </a:r>
            <a:r>
              <a:rPr sz="1400" spc="4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результати</a:t>
            </a:r>
            <a:r>
              <a:rPr sz="1400" spc="4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власної</a:t>
            </a:r>
            <a:r>
              <a:rPr sz="1400" spc="4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роботи,</a:t>
            </a:r>
            <a:r>
              <a:rPr sz="1400" spc="4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демонструвати</a:t>
            </a:r>
            <a:r>
              <a:rPr sz="1400" spc="4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лідерські</a:t>
            </a:r>
            <a:r>
              <a:rPr sz="1400" spc="4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навички</a:t>
            </a:r>
            <a:r>
              <a:rPr sz="1400" spc="4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4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уміння</a:t>
            </a:r>
            <a:r>
              <a:rPr sz="1400" spc="4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управляти</a:t>
            </a:r>
            <a:r>
              <a:rPr sz="1400" spc="4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персоналом</a:t>
            </a:r>
            <a:r>
              <a:rPr sz="1400" spc="48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і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latin typeface="Times New Roman"/>
                <a:cs typeface="Times New Roman"/>
              </a:rPr>
              <a:t>працювати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команді.</a:t>
            </a:r>
            <a:endParaRPr sz="1400">
              <a:latin typeface="Times New Roman"/>
              <a:cs typeface="Times New Roman"/>
            </a:endParaRPr>
          </a:p>
          <a:p>
            <a:pPr marL="12700" marR="11430">
              <a:lnSpc>
                <a:spcPts val="1610"/>
              </a:lnSpc>
              <a:spcBef>
                <a:spcPts val="75"/>
              </a:spcBef>
            </a:pPr>
            <a:r>
              <a:rPr sz="1400" dirty="0">
                <a:latin typeface="Times New Roman"/>
                <a:cs typeface="Times New Roman"/>
              </a:rPr>
              <a:t>РН7.Обирати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ефективні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методи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управління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економічною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діяльністю,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обґрунтовувати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пропоновані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рішення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основі релевантних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даних та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наукових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прикладних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досліджень.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sz="1400" dirty="0">
                <a:latin typeface="Times New Roman"/>
                <a:cs typeface="Times New Roman"/>
              </a:rPr>
              <a:t>РН8.Збирати,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обробляти</a:t>
            </a:r>
            <a:r>
              <a:rPr sz="1400" spc="4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аналізувати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статистичні</a:t>
            </a:r>
            <a:r>
              <a:rPr sz="1400" spc="4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дані,</a:t>
            </a:r>
            <a:r>
              <a:rPr sz="1400" spc="4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науково-</a:t>
            </a:r>
            <a:r>
              <a:rPr sz="1400" dirty="0">
                <a:latin typeface="Times New Roman"/>
                <a:cs typeface="Times New Roman"/>
              </a:rPr>
              <a:t>аналітичні</a:t>
            </a:r>
            <a:r>
              <a:rPr sz="1400" spc="4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матеріали,</a:t>
            </a:r>
            <a:r>
              <a:rPr sz="1400" spc="4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необхідні</a:t>
            </a:r>
            <a:r>
              <a:rPr sz="1400" spc="4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для</a:t>
            </a:r>
            <a:r>
              <a:rPr sz="1400" spc="4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вирішення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1641"/>
            <a:ext cx="9258300" cy="269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sz="1400" spc="-10" dirty="0">
                <a:latin typeface="Times New Roman"/>
                <a:cs typeface="Times New Roman"/>
              </a:rPr>
              <a:t>комплексних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економічних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завдань.</a:t>
            </a:r>
            <a:endParaRPr sz="1400">
              <a:latin typeface="Times New Roman"/>
              <a:cs typeface="Times New Roman"/>
            </a:endParaRPr>
          </a:p>
          <a:p>
            <a:pPr marL="12700" marR="12065">
              <a:lnSpc>
                <a:spcPts val="1610"/>
              </a:lnSpc>
              <a:spcBef>
                <a:spcPts val="80"/>
              </a:spcBef>
            </a:pPr>
            <a:r>
              <a:rPr sz="1400" spc="-10" dirty="0">
                <a:latin typeface="Times New Roman"/>
                <a:cs typeface="Times New Roman"/>
              </a:rPr>
              <a:t>РН9.Приймати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ефективні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рішення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невизначених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умов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вимог,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що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потребують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застосування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нових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підходів,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методів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та </a:t>
            </a:r>
            <a:r>
              <a:rPr sz="1400" spc="-10" dirty="0">
                <a:latin typeface="Times New Roman"/>
                <a:cs typeface="Times New Roman"/>
              </a:rPr>
              <a:t>інструментарію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соціально-</a:t>
            </a:r>
            <a:r>
              <a:rPr sz="1400" dirty="0">
                <a:latin typeface="Times New Roman"/>
                <a:cs typeface="Times New Roman"/>
              </a:rPr>
              <a:t>економічних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досліджень.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5"/>
              </a:lnSpc>
            </a:pPr>
            <a:r>
              <a:rPr sz="1400" spc="-10" dirty="0">
                <a:latin typeface="Times New Roman"/>
                <a:cs typeface="Times New Roman"/>
              </a:rPr>
              <a:t>РН10.Застосовувати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сучасні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інформаційні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технології та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спеціалізоване програмне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забезпечення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соціально-економічних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sz="1400" spc="-10" dirty="0">
                <a:latin typeface="Times New Roman"/>
                <a:cs typeface="Times New Roman"/>
              </a:rPr>
              <a:t>дослідженнях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 в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управлінні </a:t>
            </a:r>
            <a:r>
              <a:rPr sz="1400" dirty="0">
                <a:latin typeface="Times New Roman"/>
                <a:cs typeface="Times New Roman"/>
              </a:rPr>
              <a:t>соціально-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економічними системами.</a:t>
            </a:r>
            <a:endParaRPr sz="1400">
              <a:latin typeface="Times New Roman"/>
              <a:cs typeface="Times New Roman"/>
            </a:endParaRPr>
          </a:p>
          <a:p>
            <a:pPr marL="12700" marR="571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latin typeface="Times New Roman"/>
                <a:cs typeface="Times New Roman"/>
              </a:rPr>
              <a:t>РН11.Визначати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критично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оцінювати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стан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тенденції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соціально-</a:t>
            </a:r>
            <a:r>
              <a:rPr sz="1400" dirty="0">
                <a:latin typeface="Times New Roman"/>
                <a:cs typeface="Times New Roman"/>
              </a:rPr>
              <a:t>економічного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розвитку,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формувати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аналізувати </a:t>
            </a:r>
            <a:r>
              <a:rPr sz="1400" dirty="0">
                <a:latin typeface="Times New Roman"/>
                <a:cs typeface="Times New Roman"/>
              </a:rPr>
              <a:t>моделі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економічних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систем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процесів.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latin typeface="Times New Roman"/>
                <a:cs typeface="Times New Roman"/>
              </a:rPr>
              <a:t>РН12.Обґрунтовувати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управлінські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рішення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щодо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ефективного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розвитку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суб’єктів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господарювання,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враховуючи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цілі,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sz="1400" spc="-10" dirty="0">
                <a:latin typeface="Times New Roman"/>
                <a:cs typeface="Times New Roman"/>
              </a:rPr>
              <a:t>ресурси,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обмеження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ризики.</a:t>
            </a:r>
            <a:endParaRPr sz="1400">
              <a:latin typeface="Times New Roman"/>
              <a:cs typeface="Times New Roman"/>
            </a:endParaRPr>
          </a:p>
          <a:p>
            <a:pPr marL="12700" marR="2527935">
              <a:lnSpc>
                <a:spcPts val="1610"/>
              </a:lnSpc>
              <a:spcBef>
                <a:spcPts val="75"/>
              </a:spcBef>
            </a:pPr>
            <a:r>
              <a:rPr sz="1400" spc="-10" dirty="0">
                <a:latin typeface="Times New Roman"/>
                <a:cs typeface="Times New Roman"/>
              </a:rPr>
              <a:t>РН13.Оцінювати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можливі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ризики,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соціально-</a:t>
            </a:r>
            <a:r>
              <a:rPr sz="1400" dirty="0">
                <a:latin typeface="Times New Roman"/>
                <a:cs typeface="Times New Roman"/>
              </a:rPr>
              <a:t>економічні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наслідки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управлінських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рішень. РН14.Розробляти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сценарії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-10" dirty="0">
                <a:latin typeface="Times New Roman"/>
                <a:cs typeface="Times New Roman"/>
              </a:rPr>
              <a:t> стратегії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розвитку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соціально-економічних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систем.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4105275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5.</a:t>
            </a:r>
            <a:r>
              <a:rPr sz="1400" b="1" spc="3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ОБСЯГ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КУРСУ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51916" y="3481450"/>
          <a:ext cx="8988425" cy="892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7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4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40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Вид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робота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0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40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20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60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06627" y="4564760"/>
            <a:ext cx="9279890" cy="2332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16045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6.</a:t>
            </a:r>
            <a:r>
              <a:rPr sz="1400" b="1" spc="38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ПОЛІТИКИ </a:t>
            </a:r>
            <a:r>
              <a:rPr sz="1400" b="1" spc="-20" dirty="0">
                <a:latin typeface="Times New Roman"/>
                <a:cs typeface="Times New Roman"/>
              </a:rPr>
              <a:t>КУРСУ</a:t>
            </a:r>
            <a:endParaRPr sz="1400">
              <a:latin typeface="Times New Roman"/>
              <a:cs typeface="Times New Roman"/>
            </a:endParaRPr>
          </a:p>
          <a:p>
            <a:pPr marL="732155" indent="-270510" algn="just">
              <a:lnSpc>
                <a:spcPct val="100000"/>
              </a:lnSpc>
              <a:spcBef>
                <a:spcPts val="5"/>
              </a:spcBef>
              <a:buFont typeface="Symbol"/>
              <a:buChar char="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Жодні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форми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порушення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академічної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доброчесності.</a:t>
            </a:r>
            <a:endParaRPr sz="1400">
              <a:latin typeface="Times New Roman"/>
              <a:cs typeface="Times New Roman"/>
            </a:endParaRPr>
          </a:p>
          <a:p>
            <a:pPr marL="12700" marR="13335" indent="720090" algn="just">
              <a:lnSpc>
                <a:spcPts val="1610"/>
              </a:lnSpc>
              <a:spcBef>
                <a:spcPts val="145"/>
              </a:spcBef>
              <a:buFont typeface="Symbol"/>
              <a:buChar char="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Студент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зобов’язаний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відпрацювати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всі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пропущені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лабораторні,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практичні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або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семінарські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заняття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протягом </a:t>
            </a:r>
            <a:r>
              <a:rPr sz="1400" dirty="0">
                <a:latin typeface="Times New Roman"/>
                <a:cs typeface="Times New Roman"/>
              </a:rPr>
              <a:t>двох</a:t>
            </a:r>
            <a:r>
              <a:rPr sz="1400" spc="-10" dirty="0">
                <a:latin typeface="Times New Roman"/>
                <a:cs typeface="Times New Roman"/>
              </a:rPr>
              <a:t> тижнів.</a:t>
            </a:r>
            <a:endParaRPr sz="1400">
              <a:latin typeface="Times New Roman"/>
              <a:cs typeface="Times New Roman"/>
            </a:endParaRPr>
          </a:p>
          <a:p>
            <a:pPr marL="12700" marR="5080" indent="720090" algn="just">
              <a:lnSpc>
                <a:spcPct val="96100"/>
              </a:lnSpc>
              <a:spcBef>
                <a:spcPts val="50"/>
              </a:spcBef>
              <a:buFont typeface="Symbol"/>
              <a:buChar char="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Невідпрацьовані</a:t>
            </a:r>
            <a:r>
              <a:rPr sz="1400" spc="12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заняття</a:t>
            </a:r>
            <a:r>
              <a:rPr sz="1400" spc="12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(невиконання</a:t>
            </a:r>
            <a:r>
              <a:rPr sz="1400" spc="12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навчального</a:t>
            </a:r>
            <a:r>
              <a:rPr sz="1400" spc="114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плану)</a:t>
            </a:r>
            <a:r>
              <a:rPr sz="1400" spc="12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є</a:t>
            </a:r>
            <a:r>
              <a:rPr sz="1400" spc="12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підставою</a:t>
            </a:r>
            <a:r>
              <a:rPr sz="1400" spc="12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для</a:t>
            </a:r>
            <a:r>
              <a:rPr sz="1400" spc="12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недопущення</a:t>
            </a:r>
            <a:r>
              <a:rPr sz="1400" spc="12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студента</a:t>
            </a:r>
            <a:r>
              <a:rPr sz="1400" spc="120" dirty="0">
                <a:latin typeface="Times New Roman"/>
                <a:cs typeface="Times New Roman"/>
              </a:rPr>
              <a:t>  </a:t>
            </a:r>
            <a:r>
              <a:rPr sz="1400" spc="-25" dirty="0">
                <a:latin typeface="Times New Roman"/>
                <a:cs typeface="Times New Roman"/>
              </a:rPr>
              <a:t>до </a:t>
            </a:r>
            <a:r>
              <a:rPr sz="1400" dirty="0">
                <a:latin typeface="Times New Roman"/>
                <a:cs typeface="Times New Roman"/>
              </a:rPr>
              <a:t>підсумкового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контролю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(«Положення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бально-накопичувальну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систему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оцінювання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результатів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навчання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здобувачів </a:t>
            </a:r>
            <a:r>
              <a:rPr sz="1400" dirty="0">
                <a:latin typeface="Times New Roman"/>
                <a:cs typeface="Times New Roman"/>
              </a:rPr>
              <a:t>вищої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освіти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Мелітопольському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державному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педагогічному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університеті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імені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Богдана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Хмельницького»).</a:t>
            </a:r>
            <a:endParaRPr sz="1400">
              <a:latin typeface="Times New Roman"/>
              <a:cs typeface="Times New Roman"/>
            </a:endParaRPr>
          </a:p>
          <a:p>
            <a:pPr marL="12700" marR="8255" indent="720090" algn="just">
              <a:lnSpc>
                <a:spcPct val="95900"/>
              </a:lnSpc>
              <a:spcBef>
                <a:spcPts val="90"/>
              </a:spcBef>
              <a:buFont typeface="Symbol"/>
              <a:buChar char="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Студент,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який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навчається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стабільно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«відмінні»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оцінки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саме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такі</a:t>
            </a:r>
            <a:r>
              <a:rPr sz="1400" spc="3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оцінки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має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періодичні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контролі, </a:t>
            </a:r>
            <a:r>
              <a:rPr sz="1400" dirty="0">
                <a:latin typeface="Times New Roman"/>
                <a:cs typeface="Times New Roman"/>
              </a:rPr>
              <a:t>накопичує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впродовж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вивчення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навчального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курсу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90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більше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балів,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має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право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складати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екзамен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даної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дисципліни </a:t>
            </a:r>
            <a:r>
              <a:rPr sz="1400" dirty="0">
                <a:latin typeface="Times New Roman"/>
                <a:cs typeface="Times New Roman"/>
              </a:rPr>
              <a:t>(«Положення</a:t>
            </a:r>
            <a:r>
              <a:rPr sz="1400" spc="12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про</a:t>
            </a:r>
            <a:r>
              <a:rPr sz="1400" spc="12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бально-накопичувальну</a:t>
            </a:r>
            <a:r>
              <a:rPr sz="1400" spc="12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систему</a:t>
            </a:r>
            <a:r>
              <a:rPr sz="1400" spc="11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оцінювання</a:t>
            </a:r>
            <a:r>
              <a:rPr sz="1400" spc="114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результатів</a:t>
            </a:r>
            <a:r>
              <a:rPr sz="1400" spc="12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навчання</a:t>
            </a:r>
            <a:r>
              <a:rPr sz="1400" spc="12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здобувачів</a:t>
            </a:r>
            <a:r>
              <a:rPr sz="1400" spc="12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вищої</a:t>
            </a:r>
            <a:r>
              <a:rPr sz="1400" spc="12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освіти</a:t>
            </a:r>
            <a:r>
              <a:rPr sz="1400" spc="125" dirty="0">
                <a:latin typeface="Times New Roman"/>
                <a:cs typeface="Times New Roman"/>
              </a:rPr>
              <a:t>  </a:t>
            </a:r>
            <a:r>
              <a:rPr sz="1400" spc="-50" dirty="0">
                <a:latin typeface="Times New Roman"/>
                <a:cs typeface="Times New Roman"/>
              </a:rPr>
              <a:t>у </a:t>
            </a:r>
            <a:r>
              <a:rPr sz="1400" dirty="0">
                <a:latin typeface="Times New Roman"/>
                <a:cs typeface="Times New Roman"/>
              </a:rPr>
              <a:t>Мелітопольському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державному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педагогічному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університеті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імені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Богдана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Хмельницького»).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70146" y="600811"/>
            <a:ext cx="3208020" cy="63817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601980">
              <a:lnSpc>
                <a:spcPct val="100000"/>
              </a:lnSpc>
              <a:spcBef>
                <a:spcPts val="830"/>
              </a:spcBef>
            </a:pPr>
            <a:r>
              <a:rPr sz="1400" b="1" dirty="0">
                <a:latin typeface="Times New Roman"/>
                <a:cs typeface="Times New Roman"/>
              </a:rPr>
              <a:t>7.</a:t>
            </a:r>
            <a:r>
              <a:rPr sz="1400" b="1" spc="3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СТРУКТУРА</a:t>
            </a:r>
            <a:r>
              <a:rPr sz="1400" b="1" spc="-10" dirty="0">
                <a:latin typeface="Times New Roman"/>
                <a:cs typeface="Times New Roman"/>
              </a:rPr>
              <a:t> КУРСУ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b="1" dirty="0">
                <a:latin typeface="Times New Roman"/>
                <a:cs typeface="Times New Roman"/>
              </a:rPr>
              <a:t>7.1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СТРУКТУРА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КУРСУ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(ЗАГАЛЬНА)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6447" y="1333753"/>
          <a:ext cx="9460865" cy="5086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99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7845">
                <a:tc>
                  <a:txBody>
                    <a:bodyPr/>
                    <a:lstStyle/>
                    <a:p>
                      <a:pPr marL="203835" marR="59690" indent="-13716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Кількість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555625" marR="170815" indent="-37846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Форма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(заняття,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годин)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Література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80645" marR="71120" indent="73025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Вага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оцінки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Термін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220">
                <a:tc gridSpan="7">
                  <a:txBody>
                    <a:bodyPr/>
                    <a:lstStyle/>
                    <a:p>
                      <a:pPr marL="25400" algn="ctr">
                        <a:lnSpc>
                          <a:spcPts val="141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I.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6985" algn="ctr">
                        <a:lnSpc>
                          <a:spcPts val="141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бізнесу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Загальна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першого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marL="327025">
                        <a:lnSpc>
                          <a:spcPts val="12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додаткова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інтернет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2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Теорії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міжнародної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першого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327025">
                        <a:lnSpc>
                          <a:spcPts val="12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торгівлі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міжнародного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додаткова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інвестування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інтернет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2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Процеси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глобалізації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(4год.)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першого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marL="327025">
                        <a:lnSpc>
                          <a:spcPts val="12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 вплив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розвиток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додаткова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інтернет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ринки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першого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327025">
                        <a:lnSpc>
                          <a:spcPts val="12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центри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ділової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активності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додаткова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інтернет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7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36447" y="720852"/>
          <a:ext cx="9460865" cy="561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99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2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Регулювання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першого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marL="327025">
                        <a:lnSpc>
                          <a:spcPts val="12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(2год.)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додаткова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інтернет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385">
                <a:tc gridSpan="7"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II.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маркетингу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менеджменту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бізнес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Стратегічний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першого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327025">
                        <a:lnSpc>
                          <a:spcPts val="12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менеджмент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міжнародному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додаткова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інтернет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3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2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першого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327025">
                        <a:lnSpc>
                          <a:spcPts val="12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стратегічні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альянси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додаткова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інтернет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32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Особливості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першого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marL="327025">
                        <a:lnSpc>
                          <a:spcPts val="12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трудових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відносин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заняття(2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додаткова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інтернет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32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85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першого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marL="327025">
                        <a:lnSpc>
                          <a:spcPts val="12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маркетинг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додаткова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інтернет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47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36447" y="720852"/>
          <a:ext cx="9460865" cy="1016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99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16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401955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фінансовий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менеджмент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 marR="249554" indent="393065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79375" indent="-1270" algn="ctr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інтернет 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2865" algn="ctr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2395" marR="106680" indent="-635" algn="ctr">
                        <a:lnSpc>
                          <a:spcPts val="13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практичних 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0" marR="175895" algn="ctr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першого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семестру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 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595242" y="2130298"/>
            <a:ext cx="35013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7.2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СХЕМА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КУРСУ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(ЛЕКЦІЙНИЙ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БЛОК)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36447" y="2567050"/>
          <a:ext cx="9459595" cy="4052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Назва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теми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L="67945" marR="60960" algn="just">
                        <a:lnSpc>
                          <a:spcPts val="1380"/>
                        </a:lnSpc>
                        <a:tabLst>
                          <a:tab pos="947419" algn="l"/>
                          <a:tab pos="1619250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Загальна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spc="43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міжнародного бізнесу.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9240" indent="-180340">
                        <a:lnSpc>
                          <a:spcPts val="1315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бізнес: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визначення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38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етапи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395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Різновиди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суб’єкти міжнародного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marL="67945" marR="60960" algn="just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Теорії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торгівлі</a:t>
                      </a:r>
                      <a:r>
                        <a:rPr sz="1200" spc="42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42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міжнародного інвестування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9240" indent="-180340">
                        <a:lnSpc>
                          <a:spcPts val="1315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Класичні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теорії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торгівлі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38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Сучасні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теорії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торгівлі,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базуються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характеристиках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компанії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9535" marR="64769" indent="180340">
                        <a:lnSpc>
                          <a:spcPts val="1380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Міжнародна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інвестиційна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діяльність.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Теорії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інвестування.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Фактори,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впливають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прямі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іноземні</a:t>
                      </a:r>
                      <a:r>
                        <a:rPr sz="12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інвестиції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67945" marR="60325" algn="just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Процеси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47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47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47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розвиток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9240" indent="-180340">
                        <a:lnSpc>
                          <a:spcPts val="1325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Глобалізація: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сутність,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значення,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передумови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танаслідки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9535" marR="385445" indent="180340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основних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причин,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що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дають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імпульс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глобалізації,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зміна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міжнародного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бізнесу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стратегічні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потреби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компанії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33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процесів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бізнес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(зміна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умов ведення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7910">
                <a:tc>
                  <a:txBody>
                    <a:bodyPr/>
                    <a:lstStyle/>
                    <a:p>
                      <a:pPr marL="67945" marR="6286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Світові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ринки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центри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ділової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активності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66040" indent="180340">
                        <a:lnSpc>
                          <a:spcPts val="138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ринку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Північної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Америки: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США,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Канада,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Мексика,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Гренландія,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країни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Центральної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Америки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Карибського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басейну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315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ринку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країн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Західної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Європи.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Ринки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країн Східної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Центральної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Європи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38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ринку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країн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Азії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38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ринку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країн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Африки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Близького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Сходу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395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ринку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країн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Південної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Америки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67945" marR="61594">
                        <a:lnSpc>
                          <a:spcPts val="1380"/>
                        </a:lnSpc>
                        <a:tabLst>
                          <a:tab pos="803910" algn="l"/>
                          <a:tab pos="1332865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Регулювання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9240" indent="-180340">
                        <a:lnSpc>
                          <a:spcPts val="1315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правові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системи,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характеристика.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38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Внутрішньокраїнові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закони,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впливають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бізнесу.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38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Способи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розв’язування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конфліктів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міжнародному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41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Специфіка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ринку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інтелектуальної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власності.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36447" y="720852"/>
          <a:ext cx="9459595" cy="3409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4045">
                <a:tc>
                  <a:txBody>
                    <a:bodyPr/>
                    <a:lstStyle/>
                    <a:p>
                      <a:pPr marL="67945" marR="60325" algn="just">
                        <a:lnSpc>
                          <a:spcPts val="1380"/>
                        </a:lnSpc>
                        <a:tabLst>
                          <a:tab pos="795020" algn="l"/>
                          <a:tab pos="1313180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Стратегічний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менеджмент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міжнародному бізнесі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9240" indent="-180340">
                        <a:lnSpc>
                          <a:spcPts val="1315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Стратегічний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менеджмент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міжнародному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бізнесі.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Стратегічні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альтернативи.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9535" marR="58419" indent="180340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стратегії: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елементи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(виключна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компетенція,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сфера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компанії,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ресурсів,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синергія,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розробка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стратегій),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процеси,</a:t>
                      </a:r>
                      <a:r>
                        <a:rPr sz="12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рівні.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460">
                <a:tc>
                  <a:txBody>
                    <a:bodyPr/>
                    <a:lstStyle/>
                    <a:p>
                      <a:pPr marL="67945" marR="6223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стратегічні альянси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9240" indent="-180340">
                        <a:lnSpc>
                          <a:spcPts val="1315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Стратегічні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альянси: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визначення,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переваги,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ризики,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синергія.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38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Типи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стратегічних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союзів.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41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стратегічних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альянсів.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67945" marR="60960">
                        <a:lnSpc>
                          <a:spcPts val="1380"/>
                        </a:lnSpc>
                        <a:tabLst>
                          <a:tab pos="905510" algn="l"/>
                          <a:tab pos="123190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Особливості</a:t>
                      </a:r>
                      <a:r>
                        <a:rPr sz="12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трудових відносин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міжнародному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3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9240" indent="-180340">
                        <a:lnSpc>
                          <a:spcPts val="1315"/>
                        </a:lnSpc>
                        <a:buAutoNum type="arabicPeriod"/>
                        <a:tabLst>
                          <a:tab pos="269875" algn="l"/>
                          <a:tab pos="133350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трудовими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ресурсами.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трудових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ресурсів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міжнароднійдіяльності.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38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Мотивація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компаніях.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Моделімотивації.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41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Лідерство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міжнароднихкомпаніях.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67945" marR="60960">
                        <a:lnSpc>
                          <a:spcPts val="1380"/>
                        </a:lnSpc>
                        <a:spcBef>
                          <a:spcPts val="10"/>
                        </a:spcBef>
                        <a:tabLst>
                          <a:tab pos="778510" algn="l"/>
                          <a:tab pos="1279525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Міжнародний маркетинг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9240" indent="-180340">
                        <a:lnSpc>
                          <a:spcPts val="1325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Природа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маркетингу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міжнародному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бізнесі.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типи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продуктової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політики.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38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Просування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продуктів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міжнародному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бізнесі.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Стандартизація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адаптація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товарів.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Бренди.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38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Правове регулювання.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Стимулювання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збуту.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395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дистрибуція.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Канали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розподілу.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67945" marR="60960">
                        <a:lnSpc>
                          <a:spcPts val="1380"/>
                        </a:lnSpc>
                        <a:tabLst>
                          <a:tab pos="740410" algn="l"/>
                          <a:tab pos="1279525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фінансовий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менеджмент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9240" indent="-180340">
                        <a:lnSpc>
                          <a:spcPts val="1315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Природа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маркетингу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міжнародному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бізнесі.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типи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продуктової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політики.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38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Просування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продуктів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міжнародному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бізнесі.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Стандартизація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адаптація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товарів.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Бренди.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38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Правове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регулювання.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Стимулювання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збуту.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ts val="141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дистрибуція.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Канали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розподілу.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403219" y="4544948"/>
            <a:ext cx="38862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7.3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СХЕМА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КУРСУ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ПРАКТИЧНІ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ЗАНЯТТЯ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50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49223" y="5005704"/>
          <a:ext cx="9584690" cy="172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75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79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Загальна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 Теорії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міжнародної торгівлі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міжнародного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інвестування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Процеси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розвиток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ринки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центри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ділової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активності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3776</Words>
  <Application>Microsoft Office PowerPoint</Application>
  <PresentationFormat>Произвольный</PresentationFormat>
  <Paragraphs>504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MS Gothic</vt:lpstr>
      <vt:lpstr>Arial</vt:lpstr>
      <vt:lpstr>Cambria</vt:lpstr>
      <vt:lpstr>Century Gothic</vt:lpstr>
      <vt:lpstr>Symbol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Acer_Laptop</cp:lastModifiedBy>
  <cp:revision>1</cp:revision>
  <dcterms:created xsi:type="dcterms:W3CDTF">2023-11-22T05:17:33Z</dcterms:created>
  <dcterms:modified xsi:type="dcterms:W3CDTF">2023-11-22T05:30:39Z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2023-11-22T00:00:00Z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2023-11-22T00:00:00Z</vt:filetime>
  </property>
  <property fmtid="{D5CDD505-2E9C-101B-9397-08002B2CF9AE}" pid="5" name="Producer">
    <vt:lpwstr>Microsoft® Word 2016</vt:lpwstr>
  </property>
</Properties>
</file>