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694192" cy="756285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595" y="1998083"/>
            <a:ext cx="6208424" cy="1671296"/>
          </a:xfrm>
        </p:spPr>
        <p:txBody>
          <a:bodyPr anchor="b">
            <a:noAutofit/>
          </a:bodyPr>
          <a:lstStyle>
            <a:lvl1pPr algn="ctr">
              <a:defRPr sz="5293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595" y="3968156"/>
            <a:ext cx="6208424" cy="1519243"/>
          </a:xfrm>
        </p:spPr>
        <p:txBody>
          <a:bodyPr anchor="t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3168" y="5574103"/>
            <a:ext cx="787359" cy="30811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7595" y="5574103"/>
            <a:ext cx="4753628" cy="308116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2474" y="5574103"/>
            <a:ext cx="483545" cy="308116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073" y="3828104"/>
            <a:ext cx="597946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83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5310333"/>
            <a:ext cx="7950742" cy="624986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0154" y="1139096"/>
            <a:ext cx="8293094" cy="370673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5935319"/>
            <a:ext cx="7950742" cy="54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99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0079"/>
            <a:ext cx="7950742" cy="3416251"/>
          </a:xfrm>
        </p:spPr>
        <p:txBody>
          <a:bodyPr anchor="ctr">
            <a:normAutofit/>
          </a:bodyPr>
          <a:lstStyle>
            <a:lvl1pPr algn="ctr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715110"/>
            <a:ext cx="7950744" cy="17646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4" y="4565719"/>
            <a:ext cx="772584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3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428" y="1083073"/>
            <a:ext cx="7484737" cy="2614320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1345" y="3697393"/>
            <a:ext cx="6891300" cy="71893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5"/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6" y="4789805"/>
            <a:ext cx="7950746" cy="1689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3992" y="99841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79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6958" y="3118512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794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5095" y="4565719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2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83" y="3648630"/>
            <a:ext cx="7950735" cy="1619760"/>
          </a:xfrm>
        </p:spPr>
        <p:txBody>
          <a:bodyPr anchor="b">
            <a:normAutofit/>
          </a:bodyPr>
          <a:lstStyle>
            <a:lvl1pPr algn="l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5268390"/>
            <a:ext cx="7950737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1807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234" y="1083073"/>
            <a:ext cx="7396933" cy="2474267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4013352"/>
            <a:ext cx="7950737" cy="97812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995216"/>
            <a:ext cx="7950744" cy="1484559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6843" y="98907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46012" y="2875744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5095" y="3781425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730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083073"/>
            <a:ext cx="7950742" cy="25302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9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3932682"/>
            <a:ext cx="7950737" cy="99829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9" y="4929858"/>
            <a:ext cx="7950742" cy="1549918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9" y="3781425"/>
            <a:ext cx="772584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27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78" y="2746066"/>
            <a:ext cx="7950744" cy="373371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2584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8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769" y="1000080"/>
            <a:ext cx="1893249" cy="547969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81" y="1000080"/>
            <a:ext cx="5748415" cy="547969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03779" y="1000080"/>
            <a:ext cx="0" cy="547969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38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943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37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94" y="1810114"/>
            <a:ext cx="7713111" cy="2009828"/>
          </a:xfrm>
        </p:spPr>
        <p:txBody>
          <a:bodyPr anchor="b">
            <a:normAutofit/>
          </a:bodyPr>
          <a:lstStyle>
            <a:lvl1pPr algn="ctr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94" y="4118720"/>
            <a:ext cx="7713111" cy="120204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5096" y="3969330"/>
            <a:ext cx="77131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279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247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42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282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8365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8365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0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3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81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37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531244"/>
            <a:ext cx="2966644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184" y="1083074"/>
            <a:ext cx="4508839" cy="539670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8" y="3342591"/>
            <a:ext cx="2966644" cy="2689018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5095" y="3211877"/>
            <a:ext cx="27290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2077448"/>
            <a:ext cx="4247658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1312" y="1139096"/>
            <a:ext cx="3425844" cy="52846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3590018"/>
            <a:ext cx="4247657" cy="201676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390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0703302" cy="756285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2746066"/>
            <a:ext cx="7950744" cy="3799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3773" y="6573143"/>
            <a:ext cx="1342853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6279" y="6573143"/>
            <a:ext cx="5969624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495" y="6573143"/>
            <a:ext cx="462527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826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200" rtl="0" eaLnBrk="1" latinLnBrk="0" hangingPunct="1">
        <a:spcBef>
          <a:spcPct val="0"/>
        </a:spcBef>
        <a:buNone/>
        <a:defRPr sz="4411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1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35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16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58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1255-15" TargetMode="External"/><Relationship Id="rId2" Type="http://schemas.openxmlformats.org/officeDocument/2006/relationships/hyperlink" Target="http://zakon3.rada.gov.ua/laws/436-15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zakon3.rada.gov.ua/laws/show/1414-19" TargetMode="External"/><Relationship Id="rId4" Type="http://schemas.openxmlformats.org/officeDocument/2006/relationships/hyperlink" Target="http://zakon3.rada.gov.ua/laws/show/2658-1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2.rada.gov.ua/laws/show/2755-17" TargetMode="External"/><Relationship Id="rId13" Type="http://schemas.openxmlformats.org/officeDocument/2006/relationships/hyperlink" Target="http://www.kmu.gov.ua/" TargetMode="External"/><Relationship Id="rId3" Type="http://schemas.openxmlformats.org/officeDocument/2006/relationships/hyperlink" Target="http://zakon3.rada.gov.ua/laws/show/z0332-06" TargetMode="External"/><Relationship Id="rId7" Type="http://schemas.openxmlformats.org/officeDocument/2006/relationships/hyperlink" Target="http://www.rada.gov.ua/" TargetMode="External"/><Relationship Id="rId12" Type="http://schemas.openxmlformats.org/officeDocument/2006/relationships/hyperlink" Target="http://www.president.gov.ua/" TargetMode="External"/><Relationship Id="rId17" Type="http://schemas.openxmlformats.org/officeDocument/2006/relationships/hyperlink" Target="http://www.ukrstat.gov.ua/" TargetMode="External"/><Relationship Id="rId2" Type="http://schemas.openxmlformats.org/officeDocument/2006/relationships/hyperlink" Target="http://zakon3.rada.gov.ua/laws/show/2343-12" TargetMode="External"/><Relationship Id="rId16" Type="http://schemas.openxmlformats.org/officeDocument/2006/relationships/hyperlink" Target="http://www.mon.gov.ua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zakon2.rada.gov.ua/laws/show/1440-2003" TargetMode="External"/><Relationship Id="rId11" Type="http://schemas.openxmlformats.org/officeDocument/2006/relationships/hyperlink" Target="http://zakon5.rada.gov.ua/laws/show/1199-2010" TargetMode="External"/><Relationship Id="rId5" Type="http://schemas.openxmlformats.org/officeDocument/2006/relationships/hyperlink" Target="http://zakon3.rada.gov.ua/laws/show/1891-2003-%D0%BF" TargetMode="External"/><Relationship Id="rId15" Type="http://schemas.openxmlformats.org/officeDocument/2006/relationships/hyperlink" Target="http://minfin.kmu.gov.ua/" TargetMode="External"/><Relationship Id="rId10" Type="http://schemas.openxmlformats.org/officeDocument/2006/relationships/hyperlink" Target="http://zakon3.rada.gov.ua/laws/show/v0015600-13" TargetMode="External"/><Relationship Id="rId4" Type="http://schemas.openxmlformats.org/officeDocument/2006/relationships/hyperlink" Target="http://zakon2.rada.gov.ua/laws/show/z0214-98" TargetMode="External"/><Relationship Id="rId9" Type="http://schemas.openxmlformats.org/officeDocument/2006/relationships/hyperlink" Target="http://zakon2.rada.gov.ua/laws/show/z0845-08" TargetMode="External"/><Relationship Id="rId14" Type="http://schemas.openxmlformats.org/officeDocument/2006/relationships/hyperlink" Target="http://www.me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761998"/>
          <a:ext cx="9221470" cy="4655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90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Нормативний/вибірковий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фінансовою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санацією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104">
                <a:tc>
                  <a:txBody>
                    <a:bodyPr/>
                    <a:lstStyle/>
                    <a:p>
                      <a:pPr marL="76200" marR="298450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76200" marR="25781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1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07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МДПУ 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2430" cy="28352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341495" marR="3315335" indent="-101981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9. </a:t>
            </a:r>
            <a:r>
              <a:rPr sz="1200" b="1" spc="-5" dirty="0">
                <a:latin typeface="Times New Roman"/>
                <a:cs typeface="Times New Roman"/>
              </a:rPr>
              <a:t>РЕКОМЕНДОВАНА ЛІТЕРАТУРА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29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Варналій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З.С.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підприємницької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Варналій,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Лупак,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Білик.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Чернівці: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Технодрук,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380"/>
              </a:lnSpc>
              <a:spcBef>
                <a:spcPts val="65"/>
              </a:spcBef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Крутова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А.С.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безпекою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торгівлі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невизначенності: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кол.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А.С.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Крутова,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Л.І.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Лачкова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ін.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Крутова А.С.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Х.: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Видавець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Іванченко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І.С.,</a:t>
            </a:r>
            <a:r>
              <a:rPr sz="1200" dirty="0">
                <a:latin typeface="Times New Roman"/>
                <a:cs typeface="Times New Roman"/>
              </a:rPr>
              <a:t> 2017.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Іванова,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В.В.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підприємстві: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Іванова.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2-е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видання.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Університетська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книга,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—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443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Макаренко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С.М.,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Олійник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М.Н.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навч.-метод.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Макаренко,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М.Н.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Олійник.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Херсон: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«ТОФ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«ВКФ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«СТАР»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ЛТД»,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 –224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15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Македон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Македон.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доп..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 </a:t>
            </a:r>
            <a:r>
              <a:rPr sz="1200" spc="-5" dirty="0">
                <a:latin typeface="Times New Roman"/>
                <a:cs typeface="Times New Roman"/>
              </a:rPr>
              <a:t>ЦНЛ,</a:t>
            </a:r>
            <a:r>
              <a:rPr sz="1200" dirty="0">
                <a:latin typeface="Times New Roman"/>
                <a:cs typeface="Times New Roman"/>
              </a:rPr>
              <a:t> 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ts val="1380"/>
              </a:lnSpc>
              <a:spcBef>
                <a:spcPts val="70"/>
              </a:spcBef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Козловський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Козловський,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Й.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Лесько.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2-ге вид.,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доп..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Вінниця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ВНТУ,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–190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Кучеренко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Кучеренко,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Карпов.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2-гевид.,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перероб.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–К.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–423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45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Должанський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розробки: 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І.Должанський,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Загорна.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–К.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 –384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622675"/>
            <a:ext cx="9282430" cy="3170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75"/>
              </a:lnSpc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Додаткова</a:t>
            </a:r>
            <a:endParaRPr sz="11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Боронос В. Г. </a:t>
            </a:r>
            <a:r>
              <a:rPr sz="1200" dirty="0">
                <a:latin typeface="Times New Roman"/>
                <a:cs typeface="Times New Roman"/>
              </a:rPr>
              <a:t>Управління </a:t>
            </a:r>
            <a:r>
              <a:rPr sz="1200" spc="-5" dirty="0">
                <a:latin typeface="Times New Roman"/>
                <a:cs typeface="Times New Roman"/>
              </a:rPr>
              <a:t>фінансовою санацією підприємств: підручник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 Г. Боронос, </a:t>
            </a:r>
            <a:r>
              <a:rPr sz="1200" spc="-10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Й. Плікус.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Суми: Сумський державний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університет,</a:t>
            </a:r>
            <a:r>
              <a:rPr sz="1200" dirty="0">
                <a:latin typeface="Times New Roman"/>
                <a:cs typeface="Times New Roman"/>
              </a:rPr>
              <a:t> 2014.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457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dirty="0">
                <a:latin typeface="Times New Roman"/>
                <a:cs typeface="Times New Roman"/>
              </a:rPr>
              <a:t> 20. </a:t>
            </a:r>
            <a:r>
              <a:rPr sz="1200" spc="-10" dirty="0">
                <a:latin typeface="Times New Roman"/>
                <a:cs typeface="Times New Roman"/>
              </a:rPr>
              <a:t>Говорушко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Т.А. </a:t>
            </a:r>
            <a:r>
              <a:rPr sz="1200" spc="-5" dirty="0">
                <a:latin typeface="Times New Roman"/>
                <a:cs typeface="Times New Roman"/>
              </a:rPr>
              <a:t>Управління 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 підприємств: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Т.А.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Говорушко, </a:t>
            </a:r>
            <a:r>
              <a:rPr sz="1200" spc="-5" dirty="0">
                <a:latin typeface="Times New Roman"/>
                <a:cs typeface="Times New Roman"/>
              </a:rPr>
              <a:t> І.В.Дем`яненко,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К.В.Багацька </a:t>
            </a:r>
            <a:r>
              <a:rPr sz="1200" dirty="0">
                <a:latin typeface="Times New Roman"/>
                <a:cs typeface="Times New Roman"/>
              </a:rPr>
              <a:t>та ін.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Київ,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ЦУЛ,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2013. 400 с.</a:t>
            </a:r>
            <a:endParaRPr sz="1200">
              <a:latin typeface="Times New Roman"/>
              <a:cs typeface="Times New Roman"/>
            </a:endParaRPr>
          </a:p>
          <a:p>
            <a:pPr marL="12700" marR="1206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Васильців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Г. Фінансово-економічна безпека підприємств </a:t>
            </a:r>
            <a:r>
              <a:rPr sz="1200" dirty="0">
                <a:latin typeface="Times New Roman"/>
                <a:cs typeface="Times New Roman"/>
              </a:rPr>
              <a:t>України: </a:t>
            </a:r>
            <a:r>
              <a:rPr sz="1200" spc="-5" dirty="0">
                <a:latin typeface="Times New Roman"/>
                <a:cs typeface="Times New Roman"/>
              </a:rPr>
              <a:t>стратегія </a:t>
            </a:r>
            <a:r>
              <a:rPr sz="1200" dirty="0">
                <a:latin typeface="Times New Roman"/>
                <a:cs typeface="Times New Roman"/>
              </a:rPr>
              <a:t>та механізми </a:t>
            </a:r>
            <a:r>
              <a:rPr sz="1200" spc="-5" dirty="0">
                <a:latin typeface="Times New Roman"/>
                <a:cs typeface="Times New Roman"/>
              </a:rPr>
              <a:t>забезпечення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монографія </a:t>
            </a:r>
            <a:r>
              <a:rPr sz="1200" dirty="0">
                <a:latin typeface="Times New Roman"/>
                <a:cs typeface="Times New Roman"/>
              </a:rPr>
              <a:t>/ Т. </a:t>
            </a:r>
            <a:r>
              <a:rPr sz="1200" spc="-5" dirty="0">
                <a:latin typeface="Times New Roman"/>
                <a:cs typeface="Times New Roman"/>
              </a:rPr>
              <a:t>Г. Васильців, </a:t>
            </a:r>
            <a:r>
              <a:rPr sz="1200" dirty="0">
                <a:latin typeface="Times New Roman"/>
                <a:cs typeface="Times New Roman"/>
              </a:rPr>
              <a:t> 185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Волошин,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 Р. Бойкевич,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Каркавчук</a:t>
            </a:r>
            <a:r>
              <a:rPr sz="1200" dirty="0">
                <a:latin typeface="Times New Roman"/>
                <a:cs typeface="Times New Roman"/>
              </a:rPr>
              <a:t> [за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dirty="0">
                <a:latin typeface="Times New Roman"/>
                <a:cs typeface="Times New Roman"/>
              </a:rPr>
              <a:t> Т.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Васильціва]. </a:t>
            </a:r>
            <a:r>
              <a:rPr sz="1200" spc="-5" dirty="0">
                <a:latin typeface="Times New Roman"/>
                <a:cs typeface="Times New Roman"/>
              </a:rPr>
              <a:t>Львів: ЛКА, 2012.</a:t>
            </a:r>
            <a:r>
              <a:rPr sz="1200" dirty="0">
                <a:latin typeface="Times New Roman"/>
                <a:cs typeface="Times New Roman"/>
              </a:rPr>
              <a:t> 386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333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Говорушко Т.А. Фінансовий менеджмент: підручник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В.П. Мартиненко, </a:t>
            </a:r>
            <a:r>
              <a:rPr sz="1200" spc="-15" dirty="0">
                <a:latin typeface="Times New Roman"/>
                <a:cs typeface="Times New Roman"/>
              </a:rPr>
              <a:t>Н.І. </a:t>
            </a:r>
            <a:r>
              <a:rPr sz="1200" spc="-5" dirty="0">
                <a:latin typeface="Times New Roman"/>
                <a:cs typeface="Times New Roman"/>
              </a:rPr>
              <a:t>Климаш </a:t>
            </a:r>
            <a:r>
              <a:rPr sz="1200" dirty="0">
                <a:latin typeface="Times New Roman"/>
                <a:cs typeface="Times New Roman"/>
              </a:rPr>
              <a:t>та ін. під </a:t>
            </a:r>
            <a:r>
              <a:rPr sz="1200" spc="-5" dirty="0">
                <a:latin typeface="Times New Roman"/>
                <a:cs typeface="Times New Roman"/>
              </a:rPr>
              <a:t>ред. Т.А. Говорушко.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 </a:t>
            </a:r>
            <a:r>
              <a:rPr sz="1200" spc="-10" dirty="0">
                <a:latin typeface="Times New Roman"/>
                <a:cs typeface="Times New Roman"/>
              </a:rPr>
              <a:t>«Магнолія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2006»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2014.  344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Господарський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dirty="0">
                <a:latin typeface="Times New Roman"/>
                <a:cs typeface="Times New Roman"/>
              </a:rPr>
              <a:t> України: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436-ІV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16.01.2003р.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http://zakon3.rada.gov.ua/laws/436-15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України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банки і </a:t>
            </a:r>
            <a:r>
              <a:rPr sz="1200" spc="-5" dirty="0">
                <a:latin typeface="Times New Roman"/>
                <a:cs typeface="Times New Roman"/>
              </a:rPr>
              <a:t>банківську </a:t>
            </a:r>
            <a:r>
              <a:rPr sz="1200" dirty="0">
                <a:latin typeface="Times New Roman"/>
                <a:cs typeface="Times New Roman"/>
              </a:rPr>
              <a:t>діяльність» </a:t>
            </a:r>
            <a:r>
              <a:rPr sz="1200" spc="-5" dirty="0">
                <a:latin typeface="Times New Roman"/>
                <a:cs typeface="Times New Roman"/>
              </a:rPr>
              <a:t>Закон від </a:t>
            </a:r>
            <a:r>
              <a:rPr sz="1200" dirty="0">
                <a:latin typeface="Times New Roman"/>
                <a:cs typeface="Times New Roman"/>
              </a:rPr>
              <a:t>07.12.2000 № 2121-III //http: </a:t>
            </a:r>
            <a:r>
              <a:rPr sz="1200" spc="-5" dirty="0">
                <a:latin typeface="Times New Roman"/>
                <a:cs typeface="Times New Roman"/>
              </a:rPr>
              <a:t>[Електронний ресурс].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spc="-10" dirty="0">
                <a:latin typeface="Times New Roman"/>
                <a:cs typeface="Times New Roman"/>
              </a:rPr>
              <a:t>доступу: </a:t>
            </a:r>
            <a:r>
              <a:rPr sz="1200" spc="-5" dirty="0">
                <a:latin typeface="Times New Roman"/>
                <a:cs typeface="Times New Roman"/>
              </a:rPr>
              <a:t> zakon2.rada.gov.ua/laws/show/2121-14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України </a:t>
            </a:r>
            <a:r>
              <a:rPr sz="1200" spc="-15" dirty="0">
                <a:latin typeface="Times New Roman"/>
                <a:cs typeface="Times New Roman"/>
              </a:rPr>
              <a:t>«Про </a:t>
            </a:r>
            <a:r>
              <a:rPr sz="1200" spc="-5" dirty="0">
                <a:latin typeface="Times New Roman"/>
                <a:cs typeface="Times New Roman"/>
              </a:rPr>
              <a:t>забезпечення вимог </a:t>
            </a:r>
            <a:r>
              <a:rPr sz="1200" dirty="0">
                <a:latin typeface="Times New Roman"/>
                <a:cs typeface="Times New Roman"/>
              </a:rPr>
              <a:t>кредиторів та </a:t>
            </a:r>
            <a:r>
              <a:rPr sz="1200" spc="-5" dirty="0">
                <a:latin typeface="Times New Roman"/>
                <a:cs typeface="Times New Roman"/>
              </a:rPr>
              <a:t>реєстрацію обтяжень» від </a:t>
            </a:r>
            <a:r>
              <a:rPr sz="1200" dirty="0">
                <a:latin typeface="Times New Roman"/>
                <a:cs typeface="Times New Roman"/>
              </a:rPr>
              <a:t>18.11.2003 р. </a:t>
            </a:r>
            <a:r>
              <a:rPr sz="1200" spc="-5" dirty="0">
                <a:latin typeface="Times New Roman"/>
                <a:cs typeface="Times New Roman"/>
              </a:rPr>
              <a:t>1255-IV </a:t>
            </a:r>
            <a:r>
              <a:rPr sz="1200" dirty="0">
                <a:latin typeface="Times New Roman"/>
                <a:cs typeface="Times New Roman"/>
              </a:rPr>
              <a:t>[Електронний </a:t>
            </a:r>
            <a:r>
              <a:rPr sz="1200" spc="-5" dirty="0">
                <a:latin typeface="Times New Roman"/>
                <a:cs typeface="Times New Roman"/>
              </a:rPr>
              <a:t>ресурс].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http://zakon3.rada.gov.ua/laws/show/1255-15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майнових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оціночну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12.07.2001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2658-III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доступу: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http://zakon3.rada.gov.ua/laws/show/2658-14.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реструктуризацію»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14.06.2016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1414-VIII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http://zakon3.rada.gov.ua/laws/show/1414-19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5605" cy="63436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5240" algn="just">
              <a:lnSpc>
                <a:spcPts val="1380"/>
              </a:lnSpc>
              <a:spcBef>
                <a:spcPts val="195"/>
              </a:spcBef>
              <a:buAutoNum type="arabicPeriod" startAt="9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</a:t>
            </a:r>
            <a:r>
              <a:rPr sz="1200" dirty="0">
                <a:latin typeface="Times New Roman"/>
                <a:cs typeface="Times New Roman"/>
              </a:rPr>
              <a:t>України </a:t>
            </a:r>
            <a:r>
              <a:rPr sz="1200" spc="-5" dirty="0">
                <a:latin typeface="Times New Roman"/>
                <a:cs typeface="Times New Roman"/>
              </a:rPr>
              <a:t>від </a:t>
            </a:r>
            <a:r>
              <a:rPr sz="1200" dirty="0">
                <a:latin typeface="Times New Roman"/>
                <a:cs typeface="Times New Roman"/>
              </a:rPr>
              <a:t>14.05.1992 № </a:t>
            </a:r>
            <a:r>
              <a:rPr sz="1200" spc="-5" dirty="0">
                <a:latin typeface="Times New Roman"/>
                <a:cs typeface="Times New Roman"/>
              </a:rPr>
              <a:t>2343-XII </a:t>
            </a:r>
            <a:r>
              <a:rPr sz="1200" spc="-15" dirty="0">
                <a:latin typeface="Times New Roman"/>
                <a:cs typeface="Times New Roman"/>
              </a:rPr>
              <a:t>«Про </a:t>
            </a:r>
            <a:r>
              <a:rPr sz="1200" spc="-5" dirty="0">
                <a:latin typeface="Times New Roman"/>
                <a:cs typeface="Times New Roman"/>
              </a:rPr>
              <a:t>відновлення платоспроможності </a:t>
            </a:r>
            <a:r>
              <a:rPr sz="1200" dirty="0">
                <a:latin typeface="Times New Roman"/>
                <a:cs typeface="Times New Roman"/>
              </a:rPr>
              <a:t>боржника </a:t>
            </a:r>
            <a:r>
              <a:rPr sz="1200" spc="-5" dirty="0">
                <a:latin typeface="Times New Roman"/>
                <a:cs typeface="Times New Roman"/>
              </a:rPr>
              <a:t>або визнання </a:t>
            </a:r>
            <a:r>
              <a:rPr sz="1200" dirty="0">
                <a:latin typeface="Times New Roman"/>
                <a:cs typeface="Times New Roman"/>
              </a:rPr>
              <a:t>його </a:t>
            </a:r>
            <a:r>
              <a:rPr sz="1200" spc="-5" dirty="0">
                <a:latin typeface="Times New Roman"/>
                <a:cs typeface="Times New Roman"/>
              </a:rPr>
              <a:t>банкрутом» </a:t>
            </a:r>
            <a:r>
              <a:rPr sz="1200" dirty="0">
                <a:latin typeface="Times New Roman"/>
                <a:cs typeface="Times New Roman"/>
              </a:rPr>
              <a:t>(із </a:t>
            </a:r>
            <a:r>
              <a:rPr sz="1200" spc="-5" dirty="0">
                <a:latin typeface="Times New Roman"/>
                <a:cs typeface="Times New Roman"/>
              </a:rPr>
              <a:t>змінами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доповненнями)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http://zakon3.rada.gov.ua/laws/show/2343-12.</a:t>
            </a:r>
            <a:endParaRPr sz="1200">
              <a:latin typeface="Times New Roman"/>
              <a:cs typeface="Times New Roman"/>
            </a:endParaRPr>
          </a:p>
          <a:p>
            <a:pPr marL="283845" indent="-271780" algn="just">
              <a:lnSpc>
                <a:spcPts val="1315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Карпунь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І.Н.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«Магнолія»,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2012.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418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380"/>
              </a:lnSpc>
              <a:spcBef>
                <a:spcPts val="65"/>
              </a:spcBef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Ковальчук </a:t>
            </a:r>
            <a:r>
              <a:rPr sz="1200" dirty="0">
                <a:latin typeface="Times New Roman"/>
                <a:cs typeface="Times New Roman"/>
              </a:rPr>
              <a:t>К.Ф. </a:t>
            </a:r>
            <a:r>
              <a:rPr sz="1200" spc="-5" dirty="0">
                <a:latin typeface="Times New Roman"/>
                <a:cs typeface="Times New Roman"/>
              </a:rPr>
              <a:t>Управлінська, фінансова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маркетингова діяльність підприємств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0" dirty="0">
                <a:latin typeface="Times New Roman"/>
                <a:cs typeface="Times New Roman"/>
              </a:rPr>
              <a:t>умовах </a:t>
            </a:r>
            <a:r>
              <a:rPr sz="1200" spc="-5" dirty="0">
                <a:latin typeface="Times New Roman"/>
                <a:cs typeface="Times New Roman"/>
              </a:rPr>
              <a:t>нестійкої економіки: кол. монографія </a:t>
            </a:r>
            <a:r>
              <a:rPr sz="1200" spc="35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заг.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dirty="0">
                <a:latin typeface="Times New Roman"/>
                <a:cs typeface="Times New Roman"/>
              </a:rPr>
              <a:t> К.Ф. </a:t>
            </a:r>
            <a:r>
              <a:rPr sz="1200" spc="-5" dirty="0">
                <a:latin typeface="Times New Roman"/>
                <a:cs typeface="Times New Roman"/>
              </a:rPr>
              <a:t>Ковальчука.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Дніпропетровськ: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Пороги,</a:t>
            </a:r>
            <a:r>
              <a:rPr sz="1200" dirty="0">
                <a:latin typeface="Times New Roman"/>
                <a:cs typeface="Times New Roman"/>
              </a:rPr>
              <a:t> 2016. 516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397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Методика аналізу фінансово-господарської діяльності підприємств державного </a:t>
            </a:r>
            <a:r>
              <a:rPr sz="1200" dirty="0">
                <a:latin typeface="Times New Roman"/>
                <a:cs typeface="Times New Roman"/>
              </a:rPr>
              <a:t>сектору </a:t>
            </a:r>
            <a:r>
              <a:rPr sz="1200" spc="-5" dirty="0">
                <a:latin typeface="Times New Roman"/>
                <a:cs typeface="Times New Roman"/>
              </a:rPr>
              <a:t>економіки: Затв. Наказом Міністерства фінансів </a:t>
            </a:r>
            <a:r>
              <a:rPr sz="1200" dirty="0">
                <a:latin typeface="Times New Roman"/>
                <a:cs typeface="Times New Roman"/>
              </a:rPr>
              <a:t> України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14.02.2006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5" dirty="0">
                <a:latin typeface="Times New Roman"/>
                <a:cs typeface="Times New Roman"/>
              </a:rPr>
              <a:t> 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 доступу: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http://zakon3.rada.gov.ua/laws/show/z0332-06.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Методика </a:t>
            </a:r>
            <a:r>
              <a:rPr sz="1200" spc="-5" dirty="0">
                <a:latin typeface="Times New Roman"/>
                <a:cs typeface="Times New Roman"/>
              </a:rPr>
              <a:t>інтегральної оцінки інвестиційної привабливості підприємств </a:t>
            </a:r>
            <a:r>
              <a:rPr sz="1200" dirty="0">
                <a:latin typeface="Times New Roman"/>
                <a:cs typeface="Times New Roman"/>
              </a:rPr>
              <a:t>та організацій: </a:t>
            </a:r>
            <a:r>
              <a:rPr sz="1200" spc="-5" dirty="0">
                <a:latin typeface="Times New Roman"/>
                <a:cs typeface="Times New Roman"/>
              </a:rPr>
              <a:t>Затв. наказом Агентства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питань запобігання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</a:t>
            </a:r>
            <a:r>
              <a:rPr sz="1200" dirty="0">
                <a:latin typeface="Times New Roman"/>
                <a:cs typeface="Times New Roman"/>
              </a:rPr>
              <a:t> 23.02.1998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http://zakon2.rada.gov.ua/laws/show/z0214-98.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Методика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Кабінет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Методика,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10.12.2003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1891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http://zakon3.rada.gov.ua/laws/show/1891-2003-%D0%BF.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spcBef>
                <a:spcPts val="5"/>
              </a:spcBef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 стандарт </a:t>
            </a:r>
            <a:r>
              <a:rPr sz="1200" dirty="0">
                <a:latin typeface="Times New Roman"/>
                <a:cs typeface="Times New Roman"/>
              </a:rPr>
              <a:t>№ 1 </a:t>
            </a:r>
            <a:r>
              <a:rPr sz="1200" spc="-5" dirty="0">
                <a:latin typeface="Times New Roman"/>
                <a:cs typeface="Times New Roman"/>
              </a:rPr>
              <a:t>«Загальні засади оцінки майна </a:t>
            </a:r>
            <a:r>
              <a:rPr sz="1200" dirty="0">
                <a:latin typeface="Times New Roman"/>
                <a:cs typeface="Times New Roman"/>
              </a:rPr>
              <a:t>і майнових </a:t>
            </a:r>
            <a:r>
              <a:rPr sz="1200" spc="-5" dirty="0">
                <a:latin typeface="Times New Roman"/>
                <a:cs typeface="Times New Roman"/>
              </a:rPr>
              <a:t>прав»: </a:t>
            </a:r>
            <a:r>
              <a:rPr sz="1200" dirty="0">
                <a:latin typeface="Times New Roman"/>
                <a:cs typeface="Times New Roman"/>
              </a:rPr>
              <a:t>Затв. постановою Кабінету </a:t>
            </a:r>
            <a:r>
              <a:rPr sz="1200" spc="-5" dirty="0">
                <a:latin typeface="Times New Roman"/>
                <a:cs typeface="Times New Roman"/>
              </a:rPr>
              <a:t>Міністрів </a:t>
            </a:r>
            <a:r>
              <a:rPr sz="1200" dirty="0">
                <a:latin typeface="Times New Roman"/>
                <a:cs typeface="Times New Roman"/>
              </a:rPr>
              <a:t>України </a:t>
            </a:r>
            <a:r>
              <a:rPr sz="1200" spc="-5" dirty="0">
                <a:latin typeface="Times New Roman"/>
                <a:cs typeface="Times New Roman"/>
              </a:rPr>
              <a:t>від </a:t>
            </a:r>
            <a:r>
              <a:rPr sz="1200" dirty="0">
                <a:latin typeface="Times New Roman"/>
                <a:cs typeface="Times New Roman"/>
              </a:rPr>
              <a:t>10 </a:t>
            </a:r>
            <a:r>
              <a:rPr sz="1200" spc="-5" dirty="0">
                <a:latin typeface="Times New Roman"/>
                <a:cs typeface="Times New Roman"/>
              </a:rPr>
              <a:t>вереня </a:t>
            </a:r>
            <a:r>
              <a:rPr sz="1200" dirty="0">
                <a:latin typeface="Times New Roman"/>
                <a:cs typeface="Times New Roman"/>
              </a:rPr>
              <a:t> 2003 р. № 184 1440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доступу: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http://zakon2.rada.gov.ua/laws/show/1440-2003</a:t>
            </a:r>
            <a:endParaRPr sz="1200">
              <a:latin typeface="Times New Roman"/>
              <a:cs typeface="Times New Roman"/>
            </a:endParaRPr>
          </a:p>
          <a:p>
            <a:pPr marL="12700" marR="1270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 стандарт </a:t>
            </a:r>
            <a:r>
              <a:rPr sz="1200" dirty="0">
                <a:latin typeface="Times New Roman"/>
                <a:cs typeface="Times New Roman"/>
              </a:rPr>
              <a:t>№ 2 </a:t>
            </a:r>
            <a:r>
              <a:rPr sz="1200" spc="-10" dirty="0">
                <a:latin typeface="Times New Roman"/>
                <a:cs typeface="Times New Roman"/>
              </a:rPr>
              <a:t>«Оцінка </a:t>
            </a:r>
            <a:r>
              <a:rPr sz="1200" spc="-5" dirty="0">
                <a:latin typeface="Times New Roman"/>
                <a:cs typeface="Times New Roman"/>
              </a:rPr>
              <a:t>нерухомого майна»: Затв. </a:t>
            </a:r>
            <a:r>
              <a:rPr sz="1200" dirty="0">
                <a:latin typeface="Times New Roman"/>
                <a:cs typeface="Times New Roman"/>
              </a:rPr>
              <a:t>постановою Кабінету </a:t>
            </a:r>
            <a:r>
              <a:rPr sz="1200" spc="-5" dirty="0">
                <a:latin typeface="Times New Roman"/>
                <a:cs typeface="Times New Roman"/>
              </a:rPr>
              <a:t>Міністрів </a:t>
            </a:r>
            <a:r>
              <a:rPr sz="1200" dirty="0">
                <a:latin typeface="Times New Roman"/>
                <a:cs typeface="Times New Roman"/>
              </a:rPr>
              <a:t>України </a:t>
            </a:r>
            <a:r>
              <a:rPr sz="1200" spc="-5" dirty="0">
                <a:latin typeface="Times New Roman"/>
                <a:cs typeface="Times New Roman"/>
              </a:rPr>
              <a:t>від </a:t>
            </a:r>
            <a:r>
              <a:rPr sz="1200" dirty="0">
                <a:latin typeface="Times New Roman"/>
                <a:cs typeface="Times New Roman"/>
              </a:rPr>
              <a:t>28 жовтня 2004 р. № 1442 //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www.rada.gov.ua</a:t>
            </a:r>
            <a:endParaRPr sz="1200">
              <a:latin typeface="Times New Roman"/>
              <a:cs typeface="Times New Roman"/>
            </a:endParaRPr>
          </a:p>
          <a:p>
            <a:pPr marL="12700" marR="1524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 </a:t>
            </a:r>
            <a:r>
              <a:rPr sz="1200" dirty="0">
                <a:latin typeface="Times New Roman"/>
                <a:cs typeface="Times New Roman"/>
              </a:rPr>
              <a:t>№ 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«Оцінка</a:t>
            </a:r>
            <a:r>
              <a:rPr sz="1200" spc="-5" dirty="0">
                <a:latin typeface="Times New Roman"/>
                <a:cs typeface="Times New Roman"/>
              </a:rPr>
              <a:t> цілісних майнових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комплексів»: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Затв.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Кабінету Міністрів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 </a:t>
            </a:r>
            <a:r>
              <a:rPr sz="1200" spc="-5" dirty="0">
                <a:latin typeface="Times New Roman"/>
                <a:cs typeface="Times New Roman"/>
              </a:rPr>
              <a:t>листопада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1655 //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www.rada.gov.ua</a:t>
            </a:r>
            <a:endParaRPr sz="1200">
              <a:latin typeface="Times New Roman"/>
              <a:cs typeface="Times New Roman"/>
            </a:endParaRPr>
          </a:p>
          <a:p>
            <a:pPr marL="12700" marR="12065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Податковий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dirty="0">
                <a:latin typeface="Times New Roman"/>
                <a:cs typeface="Times New Roman"/>
              </a:rPr>
              <a:t> України: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02.12.2010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2755-VI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http://zakon2.rada.gov.ua/laws/show/2755-17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Положення </a:t>
            </a:r>
            <a:r>
              <a:rPr sz="1200" dirty="0">
                <a:latin typeface="Times New Roman"/>
                <a:cs typeface="Times New Roman"/>
              </a:rPr>
              <a:t>про </a:t>
            </a:r>
            <a:r>
              <a:rPr sz="1200" spc="-5" dirty="0">
                <a:latin typeface="Times New Roman"/>
                <a:cs typeface="Times New Roman"/>
              </a:rPr>
              <a:t>особливості реорганізації банку </a:t>
            </a:r>
            <a:r>
              <a:rPr sz="1200" dirty="0">
                <a:latin typeface="Times New Roman"/>
                <a:cs typeface="Times New Roman"/>
              </a:rPr>
              <a:t>за рішенням його </a:t>
            </a:r>
            <a:r>
              <a:rPr sz="1200" spc="-5" dirty="0">
                <a:latin typeface="Times New Roman"/>
                <a:cs typeface="Times New Roman"/>
              </a:rPr>
              <a:t>власників: Затв. Постановою Правління Національного </a:t>
            </a:r>
            <a:r>
              <a:rPr sz="1200" dirty="0">
                <a:latin typeface="Times New Roman"/>
                <a:cs typeface="Times New Roman"/>
              </a:rPr>
              <a:t>банку </a:t>
            </a:r>
            <a:r>
              <a:rPr sz="1200" spc="10" dirty="0">
                <a:latin typeface="Times New Roman"/>
                <a:cs typeface="Times New Roman"/>
              </a:rPr>
              <a:t>України 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27.06.2008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189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http://zakon2.rada.gov.ua/laws/show/z0845-08</a:t>
            </a:r>
            <a:endParaRPr sz="1200">
              <a:latin typeface="Times New Roman"/>
              <a:cs typeface="Times New Roman"/>
            </a:endParaRPr>
          </a:p>
          <a:p>
            <a:pPr marL="12700" marR="15875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Положення</a:t>
            </a:r>
            <a:r>
              <a:rPr sz="1200" dirty="0">
                <a:latin typeface="Times New Roman"/>
                <a:cs typeface="Times New Roman"/>
              </a:rPr>
              <a:t> про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порядок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провадження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справі</a:t>
            </a:r>
            <a:r>
              <a:rPr sz="1200" dirty="0">
                <a:latin typeface="Times New Roman"/>
                <a:cs typeface="Times New Roman"/>
              </a:rPr>
              <a:t> про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Постанова</a:t>
            </a:r>
            <a:r>
              <a:rPr sz="1200" dirty="0">
                <a:latin typeface="Times New Roman"/>
                <a:cs typeface="Times New Roman"/>
              </a:rPr>
              <a:t> пленуму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Вищого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господарського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суду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17.12.2013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0"/>
              </a:rPr>
              <a:t>http://zakon3.rada.gov.ua/laws/show/v0015600-13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buAutoNum type="arabicPeriod" startAt="9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 затвердження плану </a:t>
            </a:r>
            <a:r>
              <a:rPr sz="1200" dirty="0">
                <a:latin typeface="Times New Roman"/>
                <a:cs typeface="Times New Roman"/>
              </a:rPr>
              <a:t>заходів щодо </a:t>
            </a:r>
            <a:r>
              <a:rPr sz="1200" spc="-5" dirty="0">
                <a:latin typeface="Times New Roman"/>
                <a:cs typeface="Times New Roman"/>
              </a:rPr>
              <a:t>протидії протиправному поглинанню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захопленню підприємств: </a:t>
            </a:r>
            <a:r>
              <a:rPr sz="1200" dirty="0">
                <a:latin typeface="Times New Roman"/>
                <a:cs typeface="Times New Roman"/>
              </a:rPr>
              <a:t>затв. </a:t>
            </a:r>
            <a:r>
              <a:rPr sz="1200" spc="-5" dirty="0">
                <a:latin typeface="Times New Roman"/>
                <a:cs typeface="Times New Roman"/>
              </a:rPr>
              <a:t>Розпорядженням </a:t>
            </a:r>
            <a:r>
              <a:rPr sz="1200" spc="5" dirty="0">
                <a:latin typeface="Times New Roman"/>
                <a:cs typeface="Times New Roman"/>
              </a:rPr>
              <a:t>Кабінету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</a:t>
            </a:r>
            <a:r>
              <a:rPr sz="1200" spc="-5" dirty="0">
                <a:latin typeface="Times New Roman"/>
                <a:cs typeface="Times New Roman"/>
              </a:rPr>
              <a:t> червня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1199-р.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http://zakon5.rada.gov.ua/laws/show/1199-2010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3025775">
              <a:lnSpc>
                <a:spcPts val="1400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 РЕСУРСИ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7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Президент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http://www.president.gov.ua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Верховна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Рада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http://www.rada.gov.ua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Кабінет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http://www.kmu.gov.ua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http://www.me.gov.ua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5"/>
              </a:rPr>
              <a:t>http://minfin.kmu.gov.ua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науки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6"/>
              </a:rPr>
              <a:t>http://www.mon.gov.ua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41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Головне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7"/>
              </a:rPr>
              <a:t>http://www.ukrstat.gov.ua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1795" cy="4062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 компонента належить</a:t>
            </a:r>
            <a:r>
              <a:rPr sz="1200" dirty="0">
                <a:latin typeface="Times New Roman"/>
                <a:cs typeface="Times New Roman"/>
              </a:rPr>
              <a:t> до циклу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6350" indent="457200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Предметом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dirty="0">
                <a:latin typeface="Times New Roman"/>
                <a:cs typeface="Times New Roman"/>
              </a:rPr>
              <a:t> 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фінансово-економічних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відносин,</a:t>
            </a:r>
            <a:r>
              <a:rPr sz="1200" dirty="0">
                <a:latin typeface="Times New Roman"/>
                <a:cs typeface="Times New Roman"/>
              </a:rPr>
              <a:t> що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виникають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реорганізації,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банкрутства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ліквідації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572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органічно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пов’язана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сукупністю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зокрема: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теорія»,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«Мікроекономіка»,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«Облік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статистика»,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«Аудит»,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«Фінанси,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гроші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кредит»,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«Контролінг».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шляхом </a:t>
            </a:r>
            <a:r>
              <a:rPr sz="1200" spc="-5" dirty="0">
                <a:latin typeface="Times New Roman"/>
                <a:cs typeface="Times New Roman"/>
              </a:rPr>
              <a:t>поточного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контролем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 </a:t>
            </a:r>
            <a:r>
              <a:rPr sz="1200" dirty="0">
                <a:latin typeface="Times New Roman"/>
                <a:cs typeface="Times New Roman"/>
              </a:rPr>
              <a:t>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окремо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другого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результатами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балів,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набраних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виставляється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підсумкова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021330" indent="-153035">
              <a:lnSpc>
                <a:spcPct val="100000"/>
              </a:lnSpc>
              <a:buAutoNum type="arabicPeriod" startAt="2"/>
              <a:tabLst>
                <a:tab pos="30219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ОСВІТНЬОЇ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160" indent="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Метою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dirty="0">
                <a:latin typeface="Times New Roman"/>
                <a:cs typeface="Times New Roman"/>
              </a:rPr>
              <a:t> 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теоретичних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реструктуризації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ліквідації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підприємств.</a:t>
            </a:r>
            <a:endParaRPr sz="1200">
              <a:latin typeface="Times New Roman"/>
              <a:cs typeface="Times New Roman"/>
            </a:endParaRPr>
          </a:p>
          <a:p>
            <a:pPr marL="12700" marR="5715" indent="45720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Основними завданнями освітньої 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 фінансовою санацією підприємства»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набуття компетентностей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системі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підприємств: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змісту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порядку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фінансової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підприємств;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опанування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методичних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підходів до </a:t>
            </a:r>
            <a:r>
              <a:rPr sz="1200" spc="-5" dirty="0">
                <a:latin typeface="Times New Roman"/>
                <a:cs typeface="Times New Roman"/>
              </a:rPr>
              <a:t>складання програми </a:t>
            </a:r>
            <a:r>
              <a:rPr sz="1200" dirty="0">
                <a:latin typeface="Times New Roman"/>
                <a:cs typeface="Times New Roman"/>
              </a:rPr>
              <a:t>й плану </a:t>
            </a:r>
            <a:r>
              <a:rPr sz="1200" spc="-5" dirty="0">
                <a:latin typeface="Times New Roman"/>
                <a:cs typeface="Times New Roman"/>
              </a:rPr>
              <a:t>санації, виявлення найбільш ефективних механізмів </a:t>
            </a:r>
            <a:r>
              <a:rPr sz="1200" dirty="0">
                <a:latin typeface="Times New Roman"/>
                <a:cs typeface="Times New Roman"/>
              </a:rPr>
              <a:t>її </a:t>
            </a:r>
            <a:r>
              <a:rPr sz="1200" spc="-5" dirty="0">
                <a:latin typeface="Times New Roman"/>
                <a:cs typeface="Times New Roman"/>
              </a:rPr>
              <a:t>здійснення; визначення </a:t>
            </a:r>
            <a:r>
              <a:rPr sz="1200" spc="5" dirty="0">
                <a:latin typeface="Times New Roman"/>
                <a:cs typeface="Times New Roman"/>
              </a:rPr>
              <a:t>найбільш </a:t>
            </a:r>
            <a:r>
              <a:rPr sz="1200" spc="-5" dirty="0">
                <a:latin typeface="Times New Roman"/>
                <a:cs typeface="Times New Roman"/>
              </a:rPr>
              <a:t>ефективних </a:t>
            </a:r>
            <a:r>
              <a:rPr sz="1200" dirty="0">
                <a:latin typeface="Times New Roman"/>
                <a:cs typeface="Times New Roman"/>
              </a:rPr>
              <a:t> форм та </a:t>
            </a:r>
            <a:r>
              <a:rPr sz="1200" spc="-5" dirty="0">
                <a:latin typeface="Times New Roman"/>
                <a:cs typeface="Times New Roman"/>
              </a:rPr>
              <a:t>механізмів проведення фінансового оздоровлення підприємства, умов фінансування </a:t>
            </a:r>
            <a:r>
              <a:rPr sz="1200" dirty="0">
                <a:latin typeface="Times New Roman"/>
                <a:cs typeface="Times New Roman"/>
              </a:rPr>
              <a:t>і форм </a:t>
            </a:r>
            <a:r>
              <a:rPr sz="1200" spc="-5" dirty="0">
                <a:latin typeface="Times New Roman"/>
                <a:cs typeface="Times New Roman"/>
              </a:rPr>
              <a:t>здійснення; формування </a:t>
            </a:r>
            <a:r>
              <a:rPr sz="1200" dirty="0">
                <a:latin typeface="Times New Roman"/>
                <a:cs typeface="Times New Roman"/>
              </a:rPr>
              <a:t>внутрішніх і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зовнішніх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санації.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892421"/>
            <a:ext cx="9280525" cy="178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4825" algn="just">
              <a:lnSpc>
                <a:spcPts val="14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3.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dirty="0">
                <a:latin typeface="Times New Roman"/>
                <a:cs typeface="Times New Roman"/>
              </a:rPr>
              <a:t> ОПАНУВАННЯ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ОСВІТНЬОЮ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КОМПОНЕНТОЮ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Інтегральна </a:t>
            </a:r>
            <a:r>
              <a:rPr sz="1200" dirty="0">
                <a:latin typeface="Times New Roman"/>
                <a:cs typeface="Times New Roman"/>
              </a:rPr>
              <a:t>компетентність: </a:t>
            </a:r>
            <a:r>
              <a:rPr sz="1200" spc="-5" dirty="0">
                <a:latin typeface="Times New Roman"/>
                <a:cs typeface="Times New Roman"/>
              </a:rPr>
              <a:t>Здатність визначати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розв’язувати складні економічні задачі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проблеми, приймати відповідні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управлінські </a:t>
            </a:r>
            <a:r>
              <a:rPr sz="1200" dirty="0">
                <a:latin typeface="Times New Roman"/>
                <a:cs typeface="Times New Roman"/>
              </a:rPr>
              <a:t>рішення у </a:t>
            </a:r>
            <a:r>
              <a:rPr sz="1200" spc="-5" dirty="0">
                <a:latin typeface="Times New Roman"/>
                <a:cs typeface="Times New Roman"/>
              </a:rPr>
              <a:t>сфері економіки або </a:t>
            </a:r>
            <a:r>
              <a:rPr sz="1200" dirty="0">
                <a:latin typeface="Times New Roman"/>
                <a:cs typeface="Times New Roman"/>
              </a:rPr>
              <a:t>у процесі </a:t>
            </a:r>
            <a:r>
              <a:rPr sz="1200" spc="-5" dirty="0">
                <a:latin typeface="Times New Roman"/>
                <a:cs typeface="Times New Roman"/>
              </a:rPr>
              <a:t>навчання,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проведення досліджень та/або </a:t>
            </a:r>
            <a:r>
              <a:rPr sz="1200" dirty="0">
                <a:latin typeface="Times New Roman"/>
                <a:cs typeface="Times New Roman"/>
              </a:rPr>
              <a:t>здійснення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вимог.</a:t>
            </a:r>
            <a:endParaRPr sz="1200">
              <a:latin typeface="Times New Roman"/>
              <a:cs typeface="Times New Roman"/>
            </a:endParaRPr>
          </a:p>
          <a:p>
            <a:pPr marL="911860" indent="-358775" algn="just">
              <a:lnSpc>
                <a:spcPts val="1315"/>
              </a:lnSpc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Загальні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генерувати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</a:t>
            </a:r>
            <a:r>
              <a:rPr sz="1200" spc="-5" dirty="0">
                <a:latin typeface="Times New Roman"/>
                <a:cs typeface="Times New Roman"/>
              </a:rPr>
              <a:t> ідеї (креативність).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мотивувати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людей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рухатися</a:t>
            </a:r>
            <a:r>
              <a:rPr sz="1200" dirty="0">
                <a:latin typeface="Times New Roman"/>
                <a:cs typeface="Times New Roman"/>
              </a:rPr>
              <a:t> до </a:t>
            </a:r>
            <a:r>
              <a:rPr sz="1200" spc="-5" dirty="0">
                <a:latin typeface="Times New Roman"/>
                <a:cs typeface="Times New Roman"/>
              </a:rPr>
              <a:t>спільної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мети.</a:t>
            </a:r>
            <a:endParaRPr sz="1200">
              <a:latin typeface="Times New Roman"/>
              <a:cs typeface="Times New Roman"/>
            </a:endParaRPr>
          </a:p>
          <a:p>
            <a:pPr marL="469900" marR="5715">
              <a:lnSpc>
                <a:spcPts val="1380"/>
              </a:lnSpc>
              <a:spcBef>
                <a:spcPts val="70"/>
              </a:spcBef>
              <a:tabLst>
                <a:tab pos="1811020" algn="l"/>
                <a:tab pos="3159760" algn="l"/>
              </a:tabLst>
            </a:pPr>
            <a:r>
              <a:rPr sz="1200" dirty="0">
                <a:latin typeface="Times New Roman"/>
                <a:cs typeface="Times New Roman"/>
              </a:rPr>
              <a:t>ЗК4. Здатність	</a:t>
            </a:r>
            <a:r>
              <a:rPr sz="1200" spc="-5" dirty="0">
                <a:latin typeface="Times New Roman"/>
                <a:cs typeface="Times New Roman"/>
              </a:rPr>
              <a:t>спілкуватися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	</a:t>
            </a:r>
            <a:r>
              <a:rPr sz="1200" spc="-5" dirty="0">
                <a:latin typeface="Times New Roman"/>
                <a:cs typeface="Times New Roman"/>
              </a:rPr>
              <a:t>представниками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груп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різного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рівня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(з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експертами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галузей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знань/видів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діяльності).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ЗК5.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0525" cy="424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ЗК6.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розробляти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469900" marR="47802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ЗК8. Здатність </a:t>
            </a:r>
            <a:r>
              <a:rPr sz="1200" spc="-5" dirty="0">
                <a:latin typeface="Times New Roman"/>
                <a:cs typeface="Times New Roman"/>
              </a:rPr>
              <a:t>проводити дослідження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відповідному </a:t>
            </a:r>
            <a:r>
              <a:rPr sz="1200" dirty="0">
                <a:latin typeface="Times New Roman"/>
                <a:cs typeface="Times New Roman"/>
              </a:rPr>
              <a:t>рівні.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 компетентності:</a:t>
            </a:r>
            <a:endParaRPr sz="1200">
              <a:latin typeface="Times New Roman"/>
              <a:cs typeface="Times New Roman"/>
            </a:endParaRPr>
          </a:p>
          <a:p>
            <a:pPr marL="241300" marR="10795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пов’язаних </a:t>
            </a:r>
            <a:r>
              <a:rPr sz="1200" dirty="0">
                <a:latin typeface="Times New Roman"/>
                <a:cs typeface="Times New Roman"/>
              </a:rPr>
              <a:t>з цим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241300" marR="5080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прийоми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адекватні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встановленим потребам дослідження.</a:t>
            </a:r>
            <a:endParaRPr sz="1200">
              <a:latin typeface="Times New Roman"/>
              <a:cs typeface="Times New Roman"/>
            </a:endParaRPr>
          </a:p>
          <a:p>
            <a:pPr marL="241300" marR="12065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СК7.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25"/>
              </a:lnSpc>
            </a:pPr>
            <a:r>
              <a:rPr sz="1200" dirty="0">
                <a:latin typeface="Times New Roman"/>
                <a:cs typeface="Times New Roman"/>
              </a:rPr>
              <a:t>СК9.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підхід до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сфері.</a:t>
            </a:r>
            <a:endParaRPr sz="1200">
              <a:latin typeface="Times New Roman"/>
              <a:cs typeface="Times New Roman"/>
            </a:endParaRPr>
          </a:p>
          <a:p>
            <a:pPr marL="3882390" indent="-229235">
              <a:lnSpc>
                <a:spcPts val="1380"/>
              </a:lnSpc>
              <a:buAutoNum type="arabicPeriod" startAt="4"/>
              <a:tabLst>
                <a:tab pos="388302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75"/>
              </a:lnSpc>
            </a:pPr>
            <a:r>
              <a:rPr sz="1200" spc="-5" dirty="0">
                <a:latin typeface="Times New Roman"/>
                <a:cs typeface="Times New Roman"/>
              </a:rPr>
              <a:t>РН6.Оцінювати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лідерські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уміння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управляти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>
              <a:lnSpc>
                <a:spcPts val="1380"/>
              </a:lnSpc>
              <a:spcBef>
                <a:spcPts val="75"/>
              </a:spcBef>
            </a:pPr>
            <a:r>
              <a:rPr sz="1200" spc="-5" dirty="0">
                <a:latin typeface="Times New Roman"/>
                <a:cs typeface="Times New Roman"/>
              </a:rPr>
              <a:t>РН8.Збирати,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обробляти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9580">
              <a:lnSpc>
                <a:spcPts val="137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РН9.Приймати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умов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потребують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нових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РН11.Визначати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РН12.Обґрунтовувати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враховуючи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цілі,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обмеження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20"/>
              </a:lnSpc>
            </a:pPr>
            <a:r>
              <a:rPr sz="1200" spc="-5" dirty="0">
                <a:latin typeface="Times New Roman"/>
                <a:cs typeface="Times New Roman"/>
              </a:rPr>
              <a:t>РН13.Оцінювати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  <a:spcBef>
                <a:spcPts val="60"/>
              </a:spcBef>
            </a:pPr>
            <a:r>
              <a:rPr sz="1200" spc="-5" dirty="0">
                <a:latin typeface="Times New Roman"/>
                <a:cs typeface="Times New Roman"/>
              </a:rPr>
              <a:t>РН15.Організовувати</a:t>
            </a:r>
            <a:r>
              <a:rPr sz="1200" dirty="0">
                <a:latin typeface="Times New Roman"/>
                <a:cs typeface="Times New Roman"/>
              </a:rPr>
              <a:t> розробку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реалізацію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dirty="0">
                <a:latin typeface="Times New Roman"/>
                <a:cs typeface="Times New Roman"/>
              </a:rPr>
              <a:t> проєктів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інформаційного,</a:t>
            </a:r>
            <a:r>
              <a:rPr sz="1200" dirty="0">
                <a:latin typeface="Times New Roman"/>
                <a:cs typeface="Times New Roman"/>
              </a:rPr>
              <a:t> методичного,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кадрового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  <a:p>
            <a:pPr marL="4159885" indent="-153035">
              <a:lnSpc>
                <a:spcPts val="1370"/>
              </a:lnSpc>
              <a:buAutoNum type="arabicPeriod" startAt="5"/>
              <a:tabLst>
                <a:tab pos="4160520" algn="l"/>
              </a:tabLst>
            </a:pP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1832" y="4743576"/>
          <a:ext cx="8917305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56512" y="5537454"/>
            <a:ext cx="8829675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3995" algn="ctr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ПОЛІТИКИ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 використане</a:t>
            </a:r>
            <a:r>
              <a:rPr sz="1200" dirty="0">
                <a:latin typeface="Times New Roman"/>
                <a:cs typeface="Times New Roman"/>
              </a:rPr>
              <a:t> під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 виконання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6346" y="685545"/>
            <a:ext cx="275399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1334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1980" y="1236218"/>
          <a:ext cx="9497059" cy="5493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391160">
                        <a:lnSpc>
                          <a:spcPts val="126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Основи фінансової санації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ts val="1150"/>
                        </a:lnSpc>
                        <a:spcBef>
                          <a:spcPts val="49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66420">
                        <a:lnSpc>
                          <a:spcPts val="1270"/>
                        </a:lnSpc>
                        <a:spcBef>
                          <a:spcPts val="73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Оцінювання санаційної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спроможності 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975">
                        <a:lnSpc>
                          <a:spcPts val="126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узгодження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6100"/>
                        </a:lnSpc>
                        <a:spcBef>
                          <a:spcPts val="8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62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ts val="1150"/>
                        </a:lnSpc>
                        <a:spcBef>
                          <a:spcPts val="50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>
                        <a:lnSpc>
                          <a:spcPct val="961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R="353695"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Санація підприємств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Скласти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497059" cy="6237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судовому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порядку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9554">
                        <a:lnSpc>
                          <a:spcPct val="11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635" algn="ctr">
                        <a:lnSpc>
                          <a:spcPct val="96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9855" algn="just">
                        <a:lnSpc>
                          <a:spcPct val="96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51">
                <a:tc gridSpan="7"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ФІАНСУВАННЯ,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ТА ДЕРЖАВНА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ПІДТРИМКА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687070">
                        <a:lnSpc>
                          <a:spcPts val="126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Фінансування санації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6100"/>
                        </a:lnSpc>
                        <a:spcBef>
                          <a:spcPts val="8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6100"/>
                        </a:lnSpc>
                        <a:spcBef>
                          <a:spcPts val="8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334010">
                        <a:lnSpc>
                          <a:spcPts val="1380"/>
                        </a:lnSpc>
                        <a:spcBef>
                          <a:spcPts val="78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Внутрішні джерела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0960" indent="-1905" algn="ctr">
                        <a:lnSpc>
                          <a:spcPct val="95900"/>
                        </a:lnSpc>
                        <a:spcBef>
                          <a:spcPts val="47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тестові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18440">
                        <a:lnSpc>
                          <a:spcPts val="126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9.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Зовнішні джерела фінансової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5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859790">
                        <a:lnSpc>
                          <a:spcPts val="126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Реструктуризація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 marR="523875">
                        <a:lnSpc>
                          <a:spcPct val="956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11. Методи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державного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фінансування підтримки санації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4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97790" indent="-1905" algn="ctr">
                        <a:lnSpc>
                          <a:spcPct val="95800"/>
                        </a:lnSpc>
                        <a:spcBef>
                          <a:spcPts val="47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езе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ію,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0" marR="274320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Економіко-правові аспекти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санації, банкрутства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ліквідації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6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 marR="116839" indent="-63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8265" marR="78105" indent="123189">
                        <a:lnSpc>
                          <a:spcPts val="12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366" y="860806"/>
            <a:ext cx="3044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1236218"/>
          <a:ext cx="9432290" cy="5504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39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ts val="132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криза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8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7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7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9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Класична модель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781">
                <a:tc>
                  <a:txBody>
                    <a:bodyPr/>
                    <a:lstStyle/>
                    <a:p>
                      <a:pPr marL="68580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indent="-191135">
                        <a:lnSpc>
                          <a:spcPts val="133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раннього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попередження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реагування.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банкрутства.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9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 marR="4248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 indent="-175895">
                        <a:lnSpc>
                          <a:spcPts val="1210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спроможність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indent="-175895">
                        <a:lnSpc>
                          <a:spcPts val="1290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збір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необхідної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інформації.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 marR="1663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узгодження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плану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 indent="-201295">
                        <a:lnSpc>
                          <a:spcPts val="1315"/>
                        </a:lnSpc>
                        <a:buAutoNum type="arabicPeriod"/>
                        <a:tabLst>
                          <a:tab pos="269240" algn="l"/>
                        </a:tabLst>
                      </a:pPr>
                      <a:r>
                        <a:rPr sz="1200" spc="15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досудовому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порядку.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203200">
                        <a:lnSpc>
                          <a:spcPts val="1395"/>
                        </a:lnSpc>
                        <a:buAutoNum type="arabicPeriod"/>
                        <a:tabLst>
                          <a:tab pos="271145" algn="l"/>
                        </a:tabLst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рамках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провадження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справи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банкрутство.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ts val="131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лю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ьки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9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ці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ово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оря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389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indent="-191135">
                        <a:lnSpc>
                          <a:spcPts val="131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 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Потреба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капіталі.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рівноваги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9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4127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Внутрішні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1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внутрішніх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джерел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Збільшення вхідних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грошових потоків.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9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Зменшення вихідних грошових потоків.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68580" marR="50800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Зовнішні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 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4940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 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акціонерного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(пайового)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капіталу.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3035">
                        <a:lnSpc>
                          <a:spcPts val="1380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Участь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кредиторів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фінансовому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оздоровленні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боржника.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4940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участь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персоналу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3869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2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реструктуризації 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передумови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реорганізації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Реорганізації 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спрямована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укрупнення.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Поділ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виділення 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9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Передавальний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розподільний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баланси.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35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державного фінансування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підтримки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700" y="359664"/>
          <a:ext cx="9432290" cy="358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139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підтримки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15"/>
                        </a:lnSpc>
                        <a:buAutoNum type="arabicPeriod" startAt="2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Державні органи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банкрутства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405"/>
                        </a:lnSpc>
                        <a:buAutoNum type="arabicPeriod" startAt="2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фінансової підтримки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698875" y="874521"/>
            <a:ext cx="329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(ПРАКТИЧНІ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3238" y="5804154"/>
            <a:ext cx="5107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 </a:t>
            </a:r>
            <a:r>
              <a:rPr sz="1200" b="1" dirty="0">
                <a:latin typeface="Times New Roman"/>
                <a:cs typeface="Times New Roman"/>
              </a:rPr>
              <a:t>(ТЕМИ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САМОСТІЙНОГО 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532" y="6004306"/>
          <a:ext cx="9249410" cy="70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49223" y="1074674"/>
          <a:ext cx="9427209" cy="4566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4">
                <a:tc>
                  <a:txBody>
                    <a:bodyPr/>
                    <a:lstStyle/>
                    <a:p>
                      <a:pPr marL="103949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63500" marR="86804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 marR="1238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узгодження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457">
                <a:tc>
                  <a:txBody>
                    <a:bodyPr/>
                    <a:lstStyle/>
                    <a:p>
                      <a:pPr marL="63500" marR="85598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Внутрішні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9518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Зовнішні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 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63500" marR="32639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підтримки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7532" y="359664"/>
          <a:ext cx="9249410" cy="387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спроможності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узгодження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 фінансової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6.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судовому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порядку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Фінансування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8.</a:t>
                      </a:r>
                      <a:r>
                        <a:rPr sz="1200" spc="1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Внутрішні</a:t>
                      </a:r>
                      <a:r>
                        <a:rPr sz="1200" spc="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Зовнішні джерела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10.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Реструктуризація 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державного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підтримки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Економіко-правові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санації,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банкрутства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ліквідації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4400169"/>
            <a:ext cx="314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0580" y="4775581"/>
          <a:ext cx="9249410" cy="18520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7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9525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135" indent="20701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проводяться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складником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контролю (ПКР):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 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контрольну точку (КТ)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04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контроль,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Результати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 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діяльність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(семінарських) заняттях,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входять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певної контрольної точки.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215" algn="just">
                        <a:lnSpc>
                          <a:spcPct val="114199"/>
                        </a:lnSpc>
                        <a:spcBef>
                          <a:spcPts val="11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359664"/>
          <a:ext cx="9249410" cy="6110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15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1120" algn="just">
                        <a:lnSpc>
                          <a:spcPct val="114199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3025" indent="207010" algn="just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підвищення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 одного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 протягом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після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7310" indent="20701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 контролем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надається 100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тестів (або задач 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 рейтинг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 (ЗР) складається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(Е), отриманих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091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67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 та додаткову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вирішив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  суттєві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виявляти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 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0960" indent="20701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 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але без глибокого всебічного аналізу, обґрунтування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540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обсязі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неточності. Правильно вирішив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09">
                <a:tc>
                  <a:txBody>
                    <a:bodyPr/>
                    <a:lstStyle/>
                    <a:p>
                      <a:pPr marL="95885" marR="88900" algn="ctr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підсумкового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11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курсу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3679</Words>
  <Application>Microsoft Office PowerPoint</Application>
  <PresentationFormat>Произвольный</PresentationFormat>
  <Paragraphs>375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MS Gothic</vt:lpstr>
      <vt:lpstr>Arial</vt:lpstr>
      <vt:lpstr>Calibri</vt:lpstr>
      <vt:lpstr>Garamond</vt:lpstr>
      <vt:lpstr>Times New Roman</vt:lpstr>
      <vt:lpstr>Wingdings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2023-11-19T19:34:59Z</dcterms:created>
  <dcterms:modified xsi:type="dcterms:W3CDTF">2023-11-19T19:41:47Z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